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29"/>
  </p:notesMasterIdLst>
  <p:handoutMasterIdLst>
    <p:handoutMasterId r:id="rId130"/>
  </p:handoutMasterIdLst>
  <p:sldIdLst>
    <p:sldId id="316" r:id="rId5"/>
    <p:sldId id="404" r:id="rId6"/>
    <p:sldId id="282" r:id="rId7"/>
    <p:sldId id="405" r:id="rId8"/>
    <p:sldId id="406" r:id="rId9"/>
    <p:sldId id="407" r:id="rId10"/>
    <p:sldId id="408" r:id="rId11"/>
    <p:sldId id="485" r:id="rId12"/>
    <p:sldId id="513" r:id="rId13"/>
    <p:sldId id="486" r:id="rId14"/>
    <p:sldId id="487" r:id="rId15"/>
    <p:sldId id="495" r:id="rId16"/>
    <p:sldId id="496" r:id="rId17"/>
    <p:sldId id="411" r:id="rId18"/>
    <p:sldId id="514" r:id="rId19"/>
    <p:sldId id="413" r:id="rId20"/>
    <p:sldId id="409" r:id="rId21"/>
    <p:sldId id="412" r:id="rId22"/>
    <p:sldId id="488" r:id="rId23"/>
    <p:sldId id="416" r:id="rId24"/>
    <p:sldId id="417" r:id="rId25"/>
    <p:sldId id="418" r:id="rId26"/>
    <p:sldId id="489" r:id="rId27"/>
    <p:sldId id="490" r:id="rId28"/>
    <p:sldId id="491" r:id="rId29"/>
    <p:sldId id="515" r:id="rId30"/>
    <p:sldId id="516" r:id="rId31"/>
    <p:sldId id="517" r:id="rId32"/>
    <p:sldId id="492" r:id="rId33"/>
    <p:sldId id="493" r:id="rId34"/>
    <p:sldId id="427" r:id="rId35"/>
    <p:sldId id="428" r:id="rId36"/>
    <p:sldId id="429" r:id="rId37"/>
    <p:sldId id="518" r:id="rId38"/>
    <p:sldId id="519" r:id="rId39"/>
    <p:sldId id="520" r:id="rId40"/>
    <p:sldId id="421" r:id="rId41"/>
    <p:sldId id="422" r:id="rId42"/>
    <p:sldId id="497" r:id="rId43"/>
    <p:sldId id="521" r:id="rId44"/>
    <p:sldId id="494" r:id="rId45"/>
    <p:sldId id="523" r:id="rId46"/>
    <p:sldId id="522" r:id="rId47"/>
    <p:sldId id="499" r:id="rId48"/>
    <p:sldId id="430" r:id="rId49"/>
    <p:sldId id="431" r:id="rId50"/>
    <p:sldId id="524" r:id="rId51"/>
    <p:sldId id="525" r:id="rId52"/>
    <p:sldId id="501" r:id="rId53"/>
    <p:sldId id="502" r:id="rId54"/>
    <p:sldId id="503" r:id="rId55"/>
    <p:sldId id="504" r:id="rId56"/>
    <p:sldId id="505" r:id="rId57"/>
    <p:sldId id="433" r:id="rId58"/>
    <p:sldId id="434" r:id="rId59"/>
    <p:sldId id="435" r:id="rId60"/>
    <p:sldId id="436" r:id="rId61"/>
    <p:sldId id="437" r:id="rId62"/>
    <p:sldId id="438" r:id="rId63"/>
    <p:sldId id="439" r:id="rId64"/>
    <p:sldId id="440" r:id="rId65"/>
    <p:sldId id="526" r:id="rId66"/>
    <p:sldId id="527" r:id="rId67"/>
    <p:sldId id="528" r:id="rId68"/>
    <p:sldId id="529" r:id="rId69"/>
    <p:sldId id="441" r:id="rId70"/>
    <p:sldId id="530" r:id="rId71"/>
    <p:sldId id="531" r:id="rId72"/>
    <p:sldId id="532" r:id="rId73"/>
    <p:sldId id="442" r:id="rId74"/>
    <p:sldId id="443" r:id="rId75"/>
    <p:sldId id="483" r:id="rId76"/>
    <p:sldId id="506" r:id="rId77"/>
    <p:sldId id="507" r:id="rId78"/>
    <p:sldId id="508" r:id="rId79"/>
    <p:sldId id="509" r:id="rId80"/>
    <p:sldId id="510" r:id="rId81"/>
    <p:sldId id="511" r:id="rId82"/>
    <p:sldId id="512" r:id="rId83"/>
    <p:sldId id="533" r:id="rId84"/>
    <p:sldId id="534" r:id="rId85"/>
    <p:sldId id="479" r:id="rId86"/>
    <p:sldId id="484" r:id="rId87"/>
    <p:sldId id="480" r:id="rId88"/>
    <p:sldId id="500" r:id="rId89"/>
    <p:sldId id="481" r:id="rId90"/>
    <p:sldId id="482" r:id="rId91"/>
    <p:sldId id="444" r:id="rId92"/>
    <p:sldId id="445" r:id="rId93"/>
    <p:sldId id="446" r:id="rId94"/>
    <p:sldId id="447" r:id="rId95"/>
    <p:sldId id="448" r:id="rId96"/>
    <p:sldId id="449" r:id="rId97"/>
    <p:sldId id="450" r:id="rId98"/>
    <p:sldId id="451" r:id="rId99"/>
    <p:sldId id="452" r:id="rId100"/>
    <p:sldId id="453" r:id="rId101"/>
    <p:sldId id="454" r:id="rId102"/>
    <p:sldId id="455" r:id="rId103"/>
    <p:sldId id="456" r:id="rId104"/>
    <p:sldId id="457" r:id="rId105"/>
    <p:sldId id="458" r:id="rId106"/>
    <p:sldId id="459" r:id="rId107"/>
    <p:sldId id="460" r:id="rId108"/>
    <p:sldId id="461" r:id="rId109"/>
    <p:sldId id="462" r:id="rId110"/>
    <p:sldId id="463" r:id="rId111"/>
    <p:sldId id="464" r:id="rId112"/>
    <p:sldId id="465" r:id="rId113"/>
    <p:sldId id="466" r:id="rId114"/>
    <p:sldId id="467" r:id="rId115"/>
    <p:sldId id="468" r:id="rId116"/>
    <p:sldId id="469" r:id="rId117"/>
    <p:sldId id="470" r:id="rId118"/>
    <p:sldId id="471" r:id="rId119"/>
    <p:sldId id="472" r:id="rId120"/>
    <p:sldId id="473" r:id="rId121"/>
    <p:sldId id="477" r:id="rId122"/>
    <p:sldId id="478" r:id="rId123"/>
    <p:sldId id="474" r:id="rId124"/>
    <p:sldId id="475" r:id="rId125"/>
    <p:sldId id="476" r:id="rId126"/>
    <p:sldId id="339" r:id="rId127"/>
    <p:sldId id="364" r:id="rId128"/>
  </p:sldIdLst>
  <p:sldSz cx="9144000" cy="6858000" type="screen4x3"/>
  <p:notesSz cx="6858000" cy="9144000"/>
  <p:custDataLst>
    <p:tags r:id="rId1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handoutMaster" Target="handoutMasters/handoutMaster1.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gs" Target="tags/tag1.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2024-11-10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11/10/2024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docs.oracle.com/javase/8/docs/api/java/util/function/DoubleBinaryOperator.html" TargetMode="External"/><Relationship Id="rId13" Type="http://schemas.openxmlformats.org/officeDocument/2006/relationships/hyperlink" Target="https://docs.oracle.com/javase/8/docs/api/java/util/function/DoubleToIntFunction.html" TargetMode="External"/><Relationship Id="rId3" Type="http://schemas.openxmlformats.org/officeDocument/2006/relationships/hyperlink" Target="https://docs.oracle.com/javase/8/docs/api/java/util/function/BiFunction.html" TargetMode="External"/><Relationship Id="rId7" Type="http://schemas.openxmlformats.org/officeDocument/2006/relationships/hyperlink" Target="https://docs.oracle.com/javase/8/docs/api/java/util/function/Consumer.html" TargetMode="External"/><Relationship Id="rId12" Type="http://schemas.openxmlformats.org/officeDocument/2006/relationships/hyperlink" Target="https://docs.oracle.com/javase/8/docs/api/java/util/function/DoubleSupplier.html" TargetMode="External"/><Relationship Id="rId2" Type="http://schemas.openxmlformats.org/officeDocument/2006/relationships/hyperlink" Target="https://docs.oracle.com/javase/8/docs/api/java/util/function/BiConsumer.html" TargetMode="External"/><Relationship Id="rId1" Type="http://schemas.openxmlformats.org/officeDocument/2006/relationships/slideLayout" Target="../slideLayouts/slideLayout3.xml"/><Relationship Id="rId6" Type="http://schemas.openxmlformats.org/officeDocument/2006/relationships/hyperlink" Target="https://docs.oracle.com/javase/8/docs/api/java/util/function/BooleanSupplier.html" TargetMode="External"/><Relationship Id="rId11" Type="http://schemas.openxmlformats.org/officeDocument/2006/relationships/hyperlink" Target="https://docs.oracle.com/javase/8/docs/api/java/util/function/DoublePredicate.html" TargetMode="External"/><Relationship Id="rId5" Type="http://schemas.openxmlformats.org/officeDocument/2006/relationships/hyperlink" Target="https://docs.oracle.com/javase/8/docs/api/java/util/function/BiPredicate.html" TargetMode="External"/><Relationship Id="rId15" Type="http://schemas.openxmlformats.org/officeDocument/2006/relationships/hyperlink" Target="https://docs.oracle.com/javase/8/docs/api/java/util/function/DoubleUnaryOperator.html" TargetMode="External"/><Relationship Id="rId10" Type="http://schemas.openxmlformats.org/officeDocument/2006/relationships/hyperlink" Target="https://docs.oracle.com/javase/8/docs/api/java/util/function/DoubleFunction.html" TargetMode="External"/><Relationship Id="rId4" Type="http://schemas.openxmlformats.org/officeDocument/2006/relationships/hyperlink" Target="https://docs.oracle.com/javase/8/docs/api/java/util/function/BinaryOperator.html" TargetMode="External"/><Relationship Id="rId9" Type="http://schemas.openxmlformats.org/officeDocument/2006/relationships/hyperlink" Target="https://docs.oracle.com/javase/8/docs/api/java/util/function/DoubleConsumer.html" TargetMode="External"/><Relationship Id="rId14" Type="http://schemas.openxmlformats.org/officeDocument/2006/relationships/hyperlink" Target="https://docs.oracle.com/javase/8/docs/api/java/util/function/DoubleToLongFunction.html"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docs.oracle.com/javase/8/docs/api/java/util/function/IntToDoubleFunction.html" TargetMode="External"/><Relationship Id="rId13" Type="http://schemas.openxmlformats.org/officeDocument/2006/relationships/hyperlink" Target="https://docs.oracle.com/javase/8/docs/api/java/util/function/LongFunction.html" TargetMode="External"/><Relationship Id="rId3" Type="http://schemas.openxmlformats.org/officeDocument/2006/relationships/hyperlink" Target="https://docs.oracle.com/javase/8/docs/api/java/util/function/IntBinaryOperator.html" TargetMode="External"/><Relationship Id="rId7" Type="http://schemas.openxmlformats.org/officeDocument/2006/relationships/hyperlink" Target="https://docs.oracle.com/javase/8/docs/api/java/util/function/IntSupplier.html" TargetMode="External"/><Relationship Id="rId12" Type="http://schemas.openxmlformats.org/officeDocument/2006/relationships/hyperlink" Target="https://docs.oracle.com/javase/8/docs/api/java/util/function/LongConsumer.html" TargetMode="External"/><Relationship Id="rId2" Type="http://schemas.openxmlformats.org/officeDocument/2006/relationships/hyperlink" Target="https://docs.oracle.com/javase/8/docs/api/java/util/function/Function.html" TargetMode="External"/><Relationship Id="rId1" Type="http://schemas.openxmlformats.org/officeDocument/2006/relationships/slideLayout" Target="../slideLayouts/slideLayout3.xml"/><Relationship Id="rId6" Type="http://schemas.openxmlformats.org/officeDocument/2006/relationships/hyperlink" Target="https://docs.oracle.com/javase/8/docs/api/java/util/function/IntPredicate.html" TargetMode="External"/><Relationship Id="rId11" Type="http://schemas.openxmlformats.org/officeDocument/2006/relationships/hyperlink" Target="https://docs.oracle.com/javase/8/docs/api/java/util/function/LongBinaryOperator.html" TargetMode="External"/><Relationship Id="rId5" Type="http://schemas.openxmlformats.org/officeDocument/2006/relationships/hyperlink" Target="https://docs.oracle.com/javase/8/docs/api/java/util/function/IntFunction.html" TargetMode="External"/><Relationship Id="rId15" Type="http://schemas.openxmlformats.org/officeDocument/2006/relationships/hyperlink" Target="https://docs.oracle.com/javase/8/docs/api/java/util/function/LongSupplier.html" TargetMode="External"/><Relationship Id="rId10" Type="http://schemas.openxmlformats.org/officeDocument/2006/relationships/hyperlink" Target="https://docs.oracle.com/javase/8/docs/api/java/util/function/IntUnaryOperator.html" TargetMode="External"/><Relationship Id="rId4" Type="http://schemas.openxmlformats.org/officeDocument/2006/relationships/hyperlink" Target="https://docs.oracle.com/javase/8/docs/api/java/util/function/IntConsumer.html" TargetMode="External"/><Relationship Id="rId9" Type="http://schemas.openxmlformats.org/officeDocument/2006/relationships/hyperlink" Target="https://docs.oracle.com/javase/8/docs/api/java/util/function/IntToLongFunction.html" TargetMode="External"/><Relationship Id="rId14" Type="http://schemas.openxmlformats.org/officeDocument/2006/relationships/hyperlink" Target="https://docs.oracle.com/javase/8/docs/api/java/util/function/LongPredicate.html"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docs.oracle.com/javase/8/docs/api/java/util/function/Predicate.html" TargetMode="External"/><Relationship Id="rId13" Type="http://schemas.openxmlformats.org/officeDocument/2006/relationships/hyperlink" Target="https://docs.oracle.com/javase/8/docs/api/java/util/function/ToIntFunction.html" TargetMode="External"/><Relationship Id="rId3" Type="http://schemas.openxmlformats.org/officeDocument/2006/relationships/hyperlink" Target="https://docs.oracle.com/javase/8/docs/api/java/util/function/LongToIntFunction.html" TargetMode="External"/><Relationship Id="rId7" Type="http://schemas.openxmlformats.org/officeDocument/2006/relationships/hyperlink" Target="https://docs.oracle.com/javase/8/docs/api/java/util/function/ObjLongConsumer.html" TargetMode="External"/><Relationship Id="rId12" Type="http://schemas.openxmlformats.org/officeDocument/2006/relationships/hyperlink" Target="https://docs.oracle.com/javase/8/docs/api/java/util/function/ToIntBiFunction.html" TargetMode="External"/><Relationship Id="rId2" Type="http://schemas.openxmlformats.org/officeDocument/2006/relationships/hyperlink" Target="https://docs.oracle.com/javase/8/docs/api/java/util/function/LongToDoubleFunction.html" TargetMode="External"/><Relationship Id="rId16" Type="http://schemas.openxmlformats.org/officeDocument/2006/relationships/hyperlink" Target="https://docs.oracle.com/javase/8/docs/api/java/util/function/UnaryOperator.html" TargetMode="External"/><Relationship Id="rId1" Type="http://schemas.openxmlformats.org/officeDocument/2006/relationships/slideLayout" Target="../slideLayouts/slideLayout3.xml"/><Relationship Id="rId6" Type="http://schemas.openxmlformats.org/officeDocument/2006/relationships/hyperlink" Target="https://docs.oracle.com/javase/8/docs/api/java/util/function/ObjIntConsumer.html" TargetMode="External"/><Relationship Id="rId11" Type="http://schemas.openxmlformats.org/officeDocument/2006/relationships/hyperlink" Target="https://docs.oracle.com/javase/8/docs/api/java/util/function/ToDoubleFunction.html" TargetMode="External"/><Relationship Id="rId5" Type="http://schemas.openxmlformats.org/officeDocument/2006/relationships/hyperlink" Target="https://docs.oracle.com/javase/8/docs/api/java/util/function/ObjDoubleConsumer.html" TargetMode="External"/><Relationship Id="rId15" Type="http://schemas.openxmlformats.org/officeDocument/2006/relationships/hyperlink" Target="https://docs.oracle.com/javase/8/docs/api/java/util/function/ToLongFunction.html" TargetMode="External"/><Relationship Id="rId10" Type="http://schemas.openxmlformats.org/officeDocument/2006/relationships/hyperlink" Target="https://docs.oracle.com/javase/8/docs/api/java/util/function/ToDoubleBiFunction.html" TargetMode="External"/><Relationship Id="rId4" Type="http://schemas.openxmlformats.org/officeDocument/2006/relationships/hyperlink" Target="https://docs.oracle.com/javase/8/docs/api/java/util/function/LongUnaryOperator.html" TargetMode="External"/><Relationship Id="rId9" Type="http://schemas.openxmlformats.org/officeDocument/2006/relationships/hyperlink" Target="https://docs.oracle.com/javase/8/docs/api/java/util/function/Supplier.html" TargetMode="External"/><Relationship Id="rId14" Type="http://schemas.openxmlformats.org/officeDocument/2006/relationships/hyperlink" Target="https://docs.oracle.com/javase/8/docs/api/java/util/function/ToLongBiFunction.htm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a:t>
            </a:r>
            <a:br>
              <a:rPr lang="en-US" dirty="0"/>
            </a:br>
            <a:r>
              <a:rPr lang="en-US" dirty="0"/>
              <a:t>Java</a:t>
            </a:r>
          </a:p>
        </p:txBody>
      </p:sp>
      <p:sp>
        <p:nvSpPr>
          <p:cNvPr id="4" name="Text Placeholder 3"/>
          <p:cNvSpPr>
            <a:spLocks noGrp="1"/>
          </p:cNvSpPr>
          <p:nvPr>
            <p:ph type="body" sz="quarter" idx="11"/>
          </p:nvPr>
        </p:nvSpPr>
        <p:spPr/>
        <p:txBody>
          <a:bodyPr/>
          <a:lstStyle/>
          <a:p>
            <a:r>
              <a:rPr lang="en-US" dirty="0"/>
              <a:t>Java 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A70BE9-1765-45F8-8343-7D2FED587E11}"/>
              </a:ext>
            </a:extLst>
          </p:cNvPr>
          <p:cNvSpPr>
            <a:spLocks noGrp="1"/>
          </p:cNvSpPr>
          <p:nvPr>
            <p:ph sz="quarter" idx="12"/>
          </p:nvPr>
        </p:nvSpPr>
        <p:spPr/>
        <p:txBody>
          <a:bodyPr>
            <a:normAutofit fontScale="92500" lnSpcReduction="20000"/>
          </a:bodyPr>
          <a:lstStyle/>
          <a:p>
            <a:pPr marL="0" indent="0" fontAlgn="base">
              <a:buNone/>
            </a:pPr>
            <a:r>
              <a:rPr lang="en-US" dirty="0"/>
              <a:t>(Parameters) -&gt; Expression</a:t>
            </a:r>
          </a:p>
          <a:p>
            <a:pPr marL="0" indent="0" fontAlgn="base">
              <a:buNone/>
            </a:pPr>
            <a:r>
              <a:rPr lang="en-US" dirty="0"/>
              <a:t>OR</a:t>
            </a:r>
          </a:p>
          <a:p>
            <a:pPr marL="0" indent="0" fontAlgn="base">
              <a:buNone/>
            </a:pPr>
            <a:r>
              <a:rPr lang="en-US" dirty="0"/>
              <a:t>(Parameters) -&gt; { Statements }</a:t>
            </a:r>
          </a:p>
          <a:p>
            <a:r>
              <a:rPr lang="en-US" dirty="0"/>
              <a:t>Lambda syntax consist of three parts – list of parameters, an arrow mark and a body. </a:t>
            </a:r>
          </a:p>
          <a:p>
            <a:r>
              <a:rPr lang="en-US" dirty="0"/>
              <a:t>The body of a lambda can be an expression or a set of statements. </a:t>
            </a:r>
          </a:p>
          <a:p>
            <a:r>
              <a:rPr lang="en-US" dirty="0"/>
              <a:t>If it is set of statements, they must be enclosed within curly braces { }. </a:t>
            </a:r>
          </a:p>
          <a:p>
            <a:r>
              <a:rPr lang="en-US" dirty="0"/>
              <a:t>Return type and possible list of exceptions that can be thrown are not explicitly mentioned in a lambda. </a:t>
            </a:r>
          </a:p>
          <a:p>
            <a:r>
              <a:rPr lang="en-US" dirty="0"/>
              <a:t>They are implicitly applied.</a:t>
            </a:r>
            <a:endParaRPr lang="en-IN" dirty="0"/>
          </a:p>
        </p:txBody>
      </p:sp>
      <p:sp>
        <p:nvSpPr>
          <p:cNvPr id="3" name="Title 2">
            <a:extLst>
              <a:ext uri="{FF2B5EF4-FFF2-40B4-BE49-F238E27FC236}">
                <a16:creationId xmlns:a16="http://schemas.microsoft.com/office/drawing/2014/main" id="{3732C6A4-FE38-4579-AEC7-1BB82E18C000}"/>
              </a:ext>
            </a:extLst>
          </p:cNvPr>
          <p:cNvSpPr>
            <a:spLocks noGrp="1"/>
          </p:cNvSpPr>
          <p:nvPr>
            <p:ph type="title"/>
          </p:nvPr>
        </p:nvSpPr>
        <p:spPr/>
        <p:txBody>
          <a:bodyPr/>
          <a:lstStyle/>
          <a:p>
            <a:r>
              <a:rPr lang="en-IN" dirty="0"/>
              <a:t>Lambda Syntax</a:t>
            </a:r>
          </a:p>
        </p:txBody>
      </p:sp>
    </p:spTree>
    <p:extLst>
      <p:ext uri="{BB962C8B-B14F-4D97-AF65-F5344CB8AC3E}">
        <p14:creationId xmlns:p14="http://schemas.microsoft.com/office/powerpoint/2010/main" val="14699986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Nashorn</a:t>
            </a:r>
            <a:r>
              <a:rPr lang="en-US" dirty="0"/>
              <a:t> is a JavaScript engine. It is used to execute JavaScript code dynamically at JVM (Java Virtual Machine). Java provides a command-line tool </a:t>
            </a:r>
            <a:r>
              <a:rPr lang="en-US" dirty="0" err="1"/>
              <a:t>jjs</a:t>
            </a:r>
            <a:r>
              <a:rPr lang="en-US" dirty="0"/>
              <a:t> which is used to execute JavaScript code.</a:t>
            </a:r>
          </a:p>
          <a:p>
            <a:r>
              <a:rPr lang="en-US" dirty="0"/>
              <a:t>You can execute JavaScript code by using </a:t>
            </a:r>
            <a:r>
              <a:rPr lang="en-US" dirty="0" err="1"/>
              <a:t>jjs</a:t>
            </a:r>
            <a:r>
              <a:rPr lang="en-US" dirty="0"/>
              <a:t> command-line tool and by embedding into Java source code.</a:t>
            </a:r>
          </a:p>
          <a:p>
            <a:endParaRPr lang="en-IN" dirty="0"/>
          </a:p>
        </p:txBody>
      </p:sp>
      <p:sp>
        <p:nvSpPr>
          <p:cNvPr id="3" name="Title 2"/>
          <p:cNvSpPr>
            <a:spLocks noGrp="1"/>
          </p:cNvSpPr>
          <p:nvPr>
            <p:ph type="title"/>
          </p:nvPr>
        </p:nvSpPr>
        <p:spPr/>
        <p:txBody>
          <a:bodyPr/>
          <a:lstStyle/>
          <a:p>
            <a:r>
              <a:rPr lang="en-IN" b="0" dirty="0"/>
              <a:t>Java </a:t>
            </a:r>
            <a:r>
              <a:rPr lang="en-IN" b="0" dirty="0" err="1"/>
              <a:t>Nashorn</a:t>
            </a:r>
            <a:br>
              <a:rPr lang="en-IN" b="0" dirty="0"/>
            </a:br>
            <a:endParaRPr lang="en-IN" dirty="0"/>
          </a:p>
        </p:txBody>
      </p:sp>
    </p:spTree>
    <p:extLst>
      <p:ext uri="{BB962C8B-B14F-4D97-AF65-F5344CB8AC3E}">
        <p14:creationId xmlns:p14="http://schemas.microsoft.com/office/powerpoint/2010/main" val="1746199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Nashorn</a:t>
            </a:r>
            <a:r>
              <a:rPr lang="en-US" dirty="0"/>
              <a:t> is a JavaScript engine. It is used to execute JavaScript code dynamically at JVM (Java Virtual Machine). Java provides a command-line tool </a:t>
            </a:r>
            <a:r>
              <a:rPr lang="en-US" dirty="0" err="1"/>
              <a:t>jjs</a:t>
            </a:r>
            <a:r>
              <a:rPr lang="en-US" dirty="0"/>
              <a:t> which is used to execute JavaScript code.</a:t>
            </a:r>
          </a:p>
          <a:p>
            <a:r>
              <a:rPr lang="en-US" dirty="0"/>
              <a:t>You can execute JavaScript code by using </a:t>
            </a:r>
            <a:r>
              <a:rPr lang="en-US" dirty="0" err="1"/>
              <a:t>jjs</a:t>
            </a:r>
            <a:r>
              <a:rPr lang="en-US" dirty="0"/>
              <a:t> command-line tool and by embedding into Java source code.</a:t>
            </a:r>
          </a:p>
          <a:p>
            <a:endParaRPr lang="en-IN" dirty="0"/>
          </a:p>
        </p:txBody>
      </p:sp>
      <p:sp>
        <p:nvSpPr>
          <p:cNvPr id="3" name="Title 2"/>
          <p:cNvSpPr>
            <a:spLocks noGrp="1"/>
          </p:cNvSpPr>
          <p:nvPr>
            <p:ph type="title"/>
          </p:nvPr>
        </p:nvSpPr>
        <p:spPr/>
        <p:txBody>
          <a:bodyPr/>
          <a:lstStyle/>
          <a:p>
            <a:r>
              <a:rPr lang="en-IN" b="0" dirty="0"/>
              <a:t>Java </a:t>
            </a:r>
            <a:r>
              <a:rPr lang="en-IN" b="0" dirty="0" err="1"/>
              <a:t>Nashorn</a:t>
            </a:r>
            <a:br>
              <a:rPr lang="en-IN" b="0" dirty="0"/>
            </a:br>
            <a:endParaRPr lang="en-IN" dirty="0"/>
          </a:p>
        </p:txBody>
      </p:sp>
    </p:spTree>
    <p:extLst>
      <p:ext uri="{BB962C8B-B14F-4D97-AF65-F5344CB8AC3E}">
        <p14:creationId xmlns:p14="http://schemas.microsoft.com/office/powerpoint/2010/main" val="39819784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provides a new additional feature in Array class which is used to sort array elements parallel.</a:t>
            </a:r>
          </a:p>
          <a:p>
            <a:r>
              <a:rPr lang="en-US" dirty="0"/>
              <a:t>New methods has added to </a:t>
            </a:r>
            <a:r>
              <a:rPr lang="en-US" dirty="0" err="1"/>
              <a:t>java.util.Arrays</a:t>
            </a:r>
            <a:r>
              <a:rPr lang="en-US" dirty="0"/>
              <a:t> package that use the JSR 166 Fork/Join parallelism common pool to provide sorting of arrays in parallel.</a:t>
            </a:r>
          </a:p>
          <a:p>
            <a:r>
              <a:rPr lang="en-US" dirty="0"/>
              <a:t>The methods are called </a:t>
            </a:r>
            <a:r>
              <a:rPr lang="en-US" dirty="0" err="1"/>
              <a:t>parallelSort</a:t>
            </a:r>
            <a:r>
              <a:rPr lang="en-US" dirty="0"/>
              <a:t>() and are overloaded for all the primitive data types and Comparable objects.</a:t>
            </a:r>
            <a:endParaRPr lang="en-IN" dirty="0"/>
          </a:p>
        </p:txBody>
      </p:sp>
      <p:sp>
        <p:nvSpPr>
          <p:cNvPr id="3" name="Title 2"/>
          <p:cNvSpPr>
            <a:spLocks noGrp="1"/>
          </p:cNvSpPr>
          <p:nvPr>
            <p:ph type="title"/>
          </p:nvPr>
        </p:nvSpPr>
        <p:spPr/>
        <p:txBody>
          <a:bodyPr/>
          <a:lstStyle/>
          <a:p>
            <a:r>
              <a:rPr lang="en-IN" b="0" dirty="0"/>
              <a:t>Java Parallel Array Sorting</a:t>
            </a:r>
            <a:br>
              <a:rPr lang="en-IN" b="0" dirty="0"/>
            </a:br>
            <a:endParaRPr lang="en-IN" dirty="0"/>
          </a:p>
        </p:txBody>
      </p:sp>
    </p:spTree>
    <p:extLst>
      <p:ext uri="{BB962C8B-B14F-4D97-AF65-F5344CB8AC3E}">
        <p14:creationId xmlns:p14="http://schemas.microsoft.com/office/powerpoint/2010/main" val="3944149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Parallel Array Sorting</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153046820"/>
              </p:ext>
            </p:extLst>
          </p:nvPr>
        </p:nvGraphicFramePr>
        <p:xfrm>
          <a:off x="380997" y="1381125"/>
          <a:ext cx="8610602" cy="4824413"/>
        </p:xfrm>
        <a:graphic>
          <a:graphicData uri="http://schemas.openxmlformats.org/drawingml/2006/table">
            <a:tbl>
              <a:tblPr/>
              <a:tblGrid>
                <a:gridCol w="4305301">
                  <a:extLst>
                    <a:ext uri="{9D8B030D-6E8A-4147-A177-3AD203B41FA5}">
                      <a16:colId xmlns:a16="http://schemas.microsoft.com/office/drawing/2014/main" val="20000"/>
                    </a:ext>
                  </a:extLst>
                </a:gridCol>
                <a:gridCol w="4305301">
                  <a:extLst>
                    <a:ext uri="{9D8B030D-6E8A-4147-A177-3AD203B41FA5}">
                      <a16:colId xmlns:a16="http://schemas.microsoft.com/office/drawing/2014/main" val="20001"/>
                    </a:ext>
                  </a:extLst>
                </a:gridCol>
              </a:tblGrid>
              <a:tr h="310585">
                <a:tc>
                  <a:txBody>
                    <a:bodyPr/>
                    <a:lstStyle/>
                    <a:p>
                      <a:pPr algn="l" fontAlgn="t"/>
                      <a:r>
                        <a:rPr lang="en-IN" sz="1200">
                          <a:solidFill>
                            <a:srgbClr val="000000"/>
                          </a:solidFill>
                          <a:effectLst/>
                          <a:latin typeface="times new roman" panose="02020603050405020304" pitchFamily="18" charset="0"/>
                        </a:rPr>
                        <a:t>Methods</a:t>
                      </a:r>
                    </a:p>
                  </a:txBody>
                  <a:tcPr marL="62117" marR="62117" marT="62117" marB="62117">
                    <a:lnL w="7620" cap="flat" cmpd="sng" algn="ctr">
                      <a:solidFill>
                        <a:srgbClr val="B03CE3"/>
                      </a:solidFill>
                      <a:prstDash val="solid"/>
                      <a:round/>
                      <a:headEnd type="none" w="med" len="med"/>
                      <a:tailEnd type="none" w="med" len="med"/>
                    </a:lnL>
                    <a:lnR w="7620" cap="flat" cmpd="sng" algn="ctr">
                      <a:solidFill>
                        <a:srgbClr val="B03CE3"/>
                      </a:solidFill>
                      <a:prstDash val="solid"/>
                      <a:round/>
                      <a:headEnd type="none" w="med" len="med"/>
                      <a:tailEnd type="none" w="med" len="med"/>
                    </a:lnR>
                    <a:lnT w="7620" cap="flat" cmpd="sng" algn="ctr">
                      <a:solidFill>
                        <a:srgbClr val="B03CE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200">
                          <a:solidFill>
                            <a:srgbClr val="000000"/>
                          </a:solidFill>
                          <a:effectLst/>
                          <a:latin typeface="times new roman" panose="02020603050405020304" pitchFamily="18" charset="0"/>
                        </a:rPr>
                        <a:t>Description</a:t>
                      </a:r>
                    </a:p>
                  </a:txBody>
                  <a:tcPr marL="62117" marR="62117" marT="62117" marB="62117">
                    <a:lnL w="7620" cap="flat" cmpd="sng" algn="ctr">
                      <a:solidFill>
                        <a:srgbClr val="B03CE3"/>
                      </a:solidFill>
                      <a:prstDash val="solid"/>
                      <a:round/>
                      <a:headEnd type="none" w="med" len="med"/>
                      <a:tailEnd type="none" w="med" len="med"/>
                    </a:lnL>
                    <a:lnR w="7620" cap="flat" cmpd="sng" algn="ctr">
                      <a:solidFill>
                        <a:srgbClr val="B03CE3"/>
                      </a:solidFill>
                      <a:prstDash val="solid"/>
                      <a:round/>
                      <a:headEnd type="none" w="med" len="med"/>
                      <a:tailEnd type="none" w="med" len="med"/>
                    </a:lnR>
                    <a:lnT w="7620" cap="flat" cmpd="sng" algn="ctr">
                      <a:solidFill>
                        <a:srgbClr val="B03CE3"/>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455524">
                <a:tc>
                  <a:txBody>
                    <a:bodyPr/>
                    <a:lstStyle/>
                    <a:p>
                      <a:pPr algn="l" fontAlgn="t"/>
                      <a:r>
                        <a:rPr lang="en-US" sz="1200">
                          <a:solidFill>
                            <a:srgbClr val="000000"/>
                          </a:solidFill>
                          <a:effectLst/>
                          <a:latin typeface="verdana" panose="020B0604030504040204" pitchFamily="34" charset="0"/>
                        </a:rPr>
                        <a:t>public static void parallelSort(byte[] a)</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sorts the specified array into ascending numerical order.</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573628">
                <a:tc>
                  <a:txBody>
                    <a:bodyPr/>
                    <a:lstStyle/>
                    <a:p>
                      <a:pPr algn="l" fontAlgn="t"/>
                      <a:r>
                        <a:rPr lang="en-US" sz="1200">
                          <a:solidFill>
                            <a:srgbClr val="000000"/>
                          </a:solidFill>
                          <a:effectLst/>
                          <a:latin typeface="verdana" panose="020B0604030504040204" pitchFamily="34" charset="0"/>
                        </a:rPr>
                        <a:t>public static void parallelSort(byte[] a, int fromIndex, int toIndex)</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455524">
                <a:tc>
                  <a:txBody>
                    <a:bodyPr/>
                    <a:lstStyle/>
                    <a:p>
                      <a:pPr algn="l" fontAlgn="t"/>
                      <a:r>
                        <a:rPr lang="en-US" sz="1200">
                          <a:solidFill>
                            <a:srgbClr val="000000"/>
                          </a:solidFill>
                          <a:effectLst/>
                          <a:latin typeface="verdana" panose="020B0604030504040204" pitchFamily="34" charset="0"/>
                        </a:rPr>
                        <a:t>public static void parallelSort(char[] a)</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sorts the specified array into ascending numerical order.</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73628">
                <a:tc>
                  <a:txBody>
                    <a:bodyPr/>
                    <a:lstStyle/>
                    <a:p>
                      <a:pPr algn="l" fontAlgn="t"/>
                      <a:r>
                        <a:rPr lang="en-US" sz="1200">
                          <a:solidFill>
                            <a:srgbClr val="000000"/>
                          </a:solidFill>
                          <a:effectLst/>
                          <a:latin typeface="verdana" panose="020B0604030504040204" pitchFamily="34" charset="0"/>
                        </a:rPr>
                        <a:t>public static void parallelSort(char[] a, int fromIndex, int toIndex)</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455524">
                <a:tc>
                  <a:txBody>
                    <a:bodyPr/>
                    <a:lstStyle/>
                    <a:p>
                      <a:pPr algn="l" fontAlgn="t"/>
                      <a:r>
                        <a:rPr lang="en-US" sz="1200">
                          <a:solidFill>
                            <a:srgbClr val="000000"/>
                          </a:solidFill>
                          <a:effectLst/>
                          <a:latin typeface="verdana" panose="020B0604030504040204" pitchFamily="34" charset="0"/>
                        </a:rPr>
                        <a:t>public static void parallelSort(double[] a)</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sorts the specified array into ascending numerical order.</a:t>
                      </a:r>
                    </a:p>
                  </a:txBody>
                  <a:tcPr marL="41411" marR="41411" marT="41411" marB="4141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937455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Parallel Array Sorting</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1642713075"/>
              </p:ext>
            </p:extLst>
          </p:nvPr>
        </p:nvGraphicFramePr>
        <p:xfrm>
          <a:off x="533399" y="1381125"/>
          <a:ext cx="8382000" cy="4824414"/>
        </p:xfrm>
        <a:graphic>
          <a:graphicData uri="http://schemas.openxmlformats.org/drawingml/2006/table">
            <a:tbl>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1347998">
                <a:tc>
                  <a:txBody>
                    <a:bodyPr/>
                    <a:lstStyle/>
                    <a:p>
                      <a:pPr algn="l" fontAlgn="t"/>
                      <a:r>
                        <a:rPr lang="en-US" sz="1000" dirty="0">
                          <a:solidFill>
                            <a:srgbClr val="000000"/>
                          </a:solidFill>
                          <a:effectLst/>
                          <a:latin typeface="verdana" panose="020B0604030504040204" pitchFamily="34" charset="0"/>
                        </a:rPr>
                        <a:t>public static void </a:t>
                      </a:r>
                      <a:r>
                        <a:rPr lang="en-US" sz="1000" dirty="0" err="1">
                          <a:solidFill>
                            <a:srgbClr val="000000"/>
                          </a:solidFill>
                          <a:effectLst/>
                          <a:latin typeface="verdana" panose="020B0604030504040204" pitchFamily="34" charset="0"/>
                        </a:rPr>
                        <a:t>parallelSort</a:t>
                      </a:r>
                      <a:r>
                        <a:rPr lang="en-US" sz="1000" dirty="0">
                          <a:solidFill>
                            <a:srgbClr val="000000"/>
                          </a:solidFill>
                          <a:effectLst/>
                          <a:latin typeface="verdana" panose="020B0604030504040204" pitchFamily="34" charset="0"/>
                        </a:rPr>
                        <a:t>(double[] a, </a:t>
                      </a:r>
                      <a:r>
                        <a:rPr lang="en-US" sz="1000" dirty="0" err="1">
                          <a:solidFill>
                            <a:srgbClr val="000000"/>
                          </a:solidFill>
                          <a:effectLst/>
                          <a:latin typeface="verdana" panose="020B0604030504040204" pitchFamily="34" charset="0"/>
                        </a:rPr>
                        <a:t>int</a:t>
                      </a:r>
                      <a:r>
                        <a:rPr lang="en-US" sz="1000" dirty="0">
                          <a:solidFill>
                            <a:srgbClr val="000000"/>
                          </a:solidFill>
                          <a:effectLst/>
                          <a:latin typeface="verdana" panose="020B0604030504040204" pitchFamily="34" charset="0"/>
                        </a:rPr>
                        <a:t> </a:t>
                      </a:r>
                      <a:r>
                        <a:rPr lang="en-US" sz="1000" dirty="0" err="1">
                          <a:solidFill>
                            <a:srgbClr val="000000"/>
                          </a:solidFill>
                          <a:effectLst/>
                          <a:latin typeface="verdana" panose="020B0604030504040204" pitchFamily="34" charset="0"/>
                        </a:rPr>
                        <a:t>fromIndex</a:t>
                      </a:r>
                      <a:r>
                        <a:rPr lang="en-US" sz="1000" dirty="0">
                          <a:solidFill>
                            <a:srgbClr val="000000"/>
                          </a:solidFill>
                          <a:effectLst/>
                          <a:latin typeface="verdana" panose="020B0604030504040204" pitchFamily="34" charset="0"/>
                        </a:rPr>
                        <a:t>, </a:t>
                      </a:r>
                      <a:r>
                        <a:rPr lang="en-US" sz="1000" dirty="0" err="1">
                          <a:solidFill>
                            <a:srgbClr val="000000"/>
                          </a:solidFill>
                          <a:effectLst/>
                          <a:latin typeface="verdana" panose="020B0604030504040204" pitchFamily="34" charset="0"/>
                        </a:rPr>
                        <a:t>int</a:t>
                      </a:r>
                      <a:r>
                        <a:rPr lang="en-US" sz="1000" dirty="0">
                          <a:solidFill>
                            <a:srgbClr val="000000"/>
                          </a:solidFill>
                          <a:effectLst/>
                          <a:latin typeface="verdana" panose="020B0604030504040204" pitchFamily="34" charset="0"/>
                        </a:rPr>
                        <a:t> </a:t>
                      </a:r>
                      <a:r>
                        <a:rPr lang="en-US" sz="1000" dirty="0" err="1">
                          <a:solidFill>
                            <a:srgbClr val="000000"/>
                          </a:solidFill>
                          <a:effectLst/>
                          <a:latin typeface="verdana" panose="020B0604030504040204" pitchFamily="34" charset="0"/>
                        </a:rPr>
                        <a:t>toIndex</a:t>
                      </a:r>
                      <a:r>
                        <a:rPr lang="en-US" sz="1000" dirty="0">
                          <a:solidFill>
                            <a:srgbClr val="000000"/>
                          </a:solidFill>
                          <a:effectLst/>
                          <a:latin typeface="verdana" panose="020B0604030504040204" pitchFamily="34" charset="0"/>
                        </a:rPr>
                        <a:t>)</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390210">
                <a:tc>
                  <a:txBody>
                    <a:bodyPr/>
                    <a:lstStyle/>
                    <a:p>
                      <a:pPr algn="l" fontAlgn="t"/>
                      <a:r>
                        <a:rPr lang="en-US" sz="1000" dirty="0">
                          <a:solidFill>
                            <a:srgbClr val="000000"/>
                          </a:solidFill>
                          <a:effectLst/>
                          <a:latin typeface="verdana" panose="020B0604030504040204" pitchFamily="34" charset="0"/>
                        </a:rPr>
                        <a:t>public static void </a:t>
                      </a:r>
                      <a:r>
                        <a:rPr lang="en-US" sz="1000" dirty="0" err="1">
                          <a:solidFill>
                            <a:srgbClr val="000000"/>
                          </a:solidFill>
                          <a:effectLst/>
                          <a:latin typeface="verdana" panose="020B0604030504040204" pitchFamily="34" charset="0"/>
                        </a:rPr>
                        <a:t>parallelSort</a:t>
                      </a:r>
                      <a:r>
                        <a:rPr lang="en-US" sz="1000" dirty="0">
                          <a:solidFill>
                            <a:srgbClr val="000000"/>
                          </a:solidFill>
                          <a:effectLst/>
                          <a:latin typeface="verdana" panose="020B0604030504040204" pitchFamily="34" charset="0"/>
                        </a:rPr>
                        <a:t>(float[] a)</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latin typeface="verdana" panose="020B0604030504040204" pitchFamily="34" charset="0"/>
                        </a:rPr>
                        <a:t>It sorts the specified array into ascending numerical order.</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47998">
                <a:tc>
                  <a:txBody>
                    <a:bodyPr/>
                    <a:lstStyle/>
                    <a:p>
                      <a:pPr algn="l" fontAlgn="t"/>
                      <a:r>
                        <a:rPr lang="en-US" sz="1000">
                          <a:solidFill>
                            <a:srgbClr val="000000"/>
                          </a:solidFill>
                          <a:effectLst/>
                          <a:latin typeface="verdana" panose="020B0604030504040204" pitchFamily="34" charset="0"/>
                        </a:rPr>
                        <a:t>public static void parallelSort(float[] a, int fromIndex, int toIndex)</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390210">
                <a:tc>
                  <a:txBody>
                    <a:bodyPr/>
                    <a:lstStyle/>
                    <a:p>
                      <a:pPr algn="l" fontAlgn="t"/>
                      <a:r>
                        <a:rPr lang="en-US" sz="1000">
                          <a:solidFill>
                            <a:srgbClr val="000000"/>
                          </a:solidFill>
                          <a:effectLst/>
                          <a:latin typeface="verdana" panose="020B0604030504040204" pitchFamily="34" charset="0"/>
                        </a:rPr>
                        <a:t>public static void parallelSort(int[] a)</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latin typeface="verdana" panose="020B0604030504040204" pitchFamily="34" charset="0"/>
                        </a:rPr>
                        <a:t>It sorts the specified array into ascending numerical order.</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47998">
                <a:tc>
                  <a:txBody>
                    <a:bodyPr/>
                    <a:lstStyle/>
                    <a:p>
                      <a:pPr algn="l" fontAlgn="t"/>
                      <a:r>
                        <a:rPr lang="en-US" sz="1000">
                          <a:solidFill>
                            <a:srgbClr val="000000"/>
                          </a:solidFill>
                          <a:effectLst/>
                          <a:latin typeface="verdana" panose="020B0604030504040204" pitchFamily="34" charset="0"/>
                        </a:rPr>
                        <a:t>public static void parallelSort(int[] a,int fromIndex, int toIndex)</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dirty="0">
                          <a:solidFill>
                            <a:srgbClr val="000000"/>
                          </a:solidFill>
                          <a:effectLst/>
                          <a:latin typeface="verdana" panose="020B0604030504040204" pitchFamily="34" charset="0"/>
                        </a:rPr>
                        <a:t>It sorts the specified range of the array into ascending numerical order. The range to be sorted extends from the index </a:t>
                      </a:r>
                      <a:r>
                        <a:rPr lang="en-US" sz="1000" dirty="0" err="1">
                          <a:solidFill>
                            <a:srgbClr val="000000"/>
                          </a:solidFill>
                          <a:effectLst/>
                          <a:latin typeface="verdana" panose="020B0604030504040204" pitchFamily="34" charset="0"/>
                        </a:rPr>
                        <a:t>fromIndex</a:t>
                      </a:r>
                      <a:r>
                        <a:rPr lang="en-US" sz="1000" dirty="0">
                          <a:solidFill>
                            <a:srgbClr val="000000"/>
                          </a:solidFill>
                          <a:effectLst/>
                          <a:latin typeface="verdana" panose="020B0604030504040204" pitchFamily="34" charset="0"/>
                        </a:rPr>
                        <a:t>, inclusive, to the index </a:t>
                      </a:r>
                      <a:r>
                        <a:rPr lang="en-US" sz="1000" dirty="0" err="1">
                          <a:solidFill>
                            <a:srgbClr val="000000"/>
                          </a:solidFill>
                          <a:effectLst/>
                          <a:latin typeface="verdana" panose="020B0604030504040204" pitchFamily="34" charset="0"/>
                        </a:rPr>
                        <a:t>toIndex</a:t>
                      </a:r>
                      <a:r>
                        <a:rPr lang="en-US" sz="1000" dirty="0">
                          <a:solidFill>
                            <a:srgbClr val="000000"/>
                          </a:solidFill>
                          <a:effectLst/>
                          <a:latin typeface="verdana" panose="020B0604030504040204" pitchFamily="34" charset="0"/>
                        </a:rPr>
                        <a:t>, exclusive. If </a:t>
                      </a:r>
                      <a:r>
                        <a:rPr lang="en-US" sz="1000" dirty="0" err="1">
                          <a:solidFill>
                            <a:srgbClr val="000000"/>
                          </a:solidFill>
                          <a:effectLst/>
                          <a:latin typeface="verdana" panose="020B0604030504040204" pitchFamily="34" charset="0"/>
                        </a:rPr>
                        <a:t>fromIndex</a:t>
                      </a:r>
                      <a:r>
                        <a:rPr lang="en-US" sz="1000" dirty="0">
                          <a:solidFill>
                            <a:srgbClr val="000000"/>
                          </a:solidFill>
                          <a:effectLst/>
                          <a:latin typeface="verdana" panose="020B0604030504040204" pitchFamily="34" charset="0"/>
                        </a:rPr>
                        <a:t> == </a:t>
                      </a:r>
                      <a:r>
                        <a:rPr lang="en-US" sz="1000" dirty="0" err="1">
                          <a:solidFill>
                            <a:srgbClr val="000000"/>
                          </a:solidFill>
                          <a:effectLst/>
                          <a:latin typeface="verdana" panose="020B0604030504040204" pitchFamily="34" charset="0"/>
                        </a:rPr>
                        <a:t>toIndex</a:t>
                      </a:r>
                      <a:r>
                        <a:rPr lang="en-US" sz="1000" dirty="0">
                          <a:solidFill>
                            <a:srgbClr val="000000"/>
                          </a:solidFill>
                          <a:effectLst/>
                          <a:latin typeface="verdana" panose="020B0604030504040204" pitchFamily="34" charset="0"/>
                        </a:rPr>
                        <a:t>, the range to be sorted is empty.</a:t>
                      </a:r>
                    </a:p>
                  </a:txBody>
                  <a:tcPr marL="35474" marR="35474" marT="35474" marB="3547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24807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Parallel Array Sorting</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319210052"/>
              </p:ext>
            </p:extLst>
          </p:nvPr>
        </p:nvGraphicFramePr>
        <p:xfrm>
          <a:off x="461034" y="1378002"/>
          <a:ext cx="8454366" cy="4824413"/>
        </p:xfrm>
        <a:graphic>
          <a:graphicData uri="http://schemas.openxmlformats.org/drawingml/2006/table">
            <a:tbl>
              <a:tblPr/>
              <a:tblGrid>
                <a:gridCol w="4227183">
                  <a:extLst>
                    <a:ext uri="{9D8B030D-6E8A-4147-A177-3AD203B41FA5}">
                      <a16:colId xmlns:a16="http://schemas.microsoft.com/office/drawing/2014/main" val="20000"/>
                    </a:ext>
                  </a:extLst>
                </a:gridCol>
                <a:gridCol w="4227183">
                  <a:extLst>
                    <a:ext uri="{9D8B030D-6E8A-4147-A177-3AD203B41FA5}">
                      <a16:colId xmlns:a16="http://schemas.microsoft.com/office/drawing/2014/main" val="20001"/>
                    </a:ext>
                  </a:extLst>
                </a:gridCol>
              </a:tblGrid>
              <a:tr h="334817">
                <a:tc>
                  <a:txBody>
                    <a:bodyPr/>
                    <a:lstStyle/>
                    <a:p>
                      <a:pPr algn="l" fontAlgn="t"/>
                      <a:r>
                        <a:rPr lang="en-US" sz="900">
                          <a:solidFill>
                            <a:srgbClr val="000000"/>
                          </a:solidFill>
                          <a:effectLst/>
                          <a:latin typeface="verdana" panose="020B0604030504040204" pitchFamily="34" charset="0"/>
                        </a:rPr>
                        <a:t>public static void parallelSort(long[] a)</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panose="020B0604030504040204" pitchFamily="34" charset="0"/>
                        </a:rPr>
                        <a:t>It sorts the specified array into ascending numerical order.</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156642">
                <a:tc>
                  <a:txBody>
                    <a:bodyPr/>
                    <a:lstStyle/>
                    <a:p>
                      <a:pPr algn="l" fontAlgn="t"/>
                      <a:r>
                        <a:rPr lang="en-US" sz="900">
                          <a:solidFill>
                            <a:srgbClr val="000000"/>
                          </a:solidFill>
                          <a:effectLst/>
                          <a:latin typeface="verdana" panose="020B0604030504040204" pitchFamily="34" charset="0"/>
                        </a:rPr>
                        <a:t>public static void parallelSort(long[] a, int fromIndex, int toIndex)</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r h="334817">
                <a:tc>
                  <a:txBody>
                    <a:bodyPr/>
                    <a:lstStyle/>
                    <a:p>
                      <a:pPr algn="l" fontAlgn="t"/>
                      <a:r>
                        <a:rPr lang="en-US" sz="900">
                          <a:solidFill>
                            <a:srgbClr val="000000"/>
                          </a:solidFill>
                          <a:effectLst/>
                          <a:latin typeface="verdana" panose="020B0604030504040204" pitchFamily="34" charset="0"/>
                        </a:rPr>
                        <a:t>public static void parallelSort(short[] a)</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a:solidFill>
                            <a:srgbClr val="000000"/>
                          </a:solidFill>
                          <a:effectLst/>
                          <a:latin typeface="verdana" panose="020B0604030504040204" pitchFamily="34" charset="0"/>
                        </a:rPr>
                        <a:t>It sorts the specified array into ascending numerical order.</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56642">
                <a:tc>
                  <a:txBody>
                    <a:bodyPr/>
                    <a:lstStyle/>
                    <a:p>
                      <a:pPr algn="l" fontAlgn="t"/>
                      <a:r>
                        <a:rPr lang="en-US" sz="900">
                          <a:solidFill>
                            <a:srgbClr val="000000"/>
                          </a:solidFill>
                          <a:effectLst/>
                          <a:latin typeface="verdana" panose="020B0604030504040204" pitchFamily="34" charset="0"/>
                        </a:rPr>
                        <a:t>public static void parallelSort(short[] a,int fromIndex,int toIndex)</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900">
                          <a:solidFill>
                            <a:srgbClr val="000000"/>
                          </a:solidFill>
                          <a:effectLst/>
                          <a:latin typeface="verdana" panose="020B0604030504040204" pitchFamily="34" charset="0"/>
                        </a:rPr>
                        <a:t>It sorts the specified range of the array into ascending numerical order. The range to be sorted extends from the index fromIndex, inclusive, to the index toIndex, exclusive. If fromIndex == toIndex, the range to be sorted is empty.</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3"/>
                  </a:ext>
                </a:extLst>
              </a:tr>
              <a:tr h="1841495">
                <a:tc>
                  <a:txBody>
                    <a:bodyPr/>
                    <a:lstStyle/>
                    <a:p>
                      <a:pPr algn="l" fontAlgn="t"/>
                      <a:r>
                        <a:rPr lang="fr-FR" sz="900">
                          <a:solidFill>
                            <a:srgbClr val="000000"/>
                          </a:solidFill>
                          <a:effectLst/>
                          <a:latin typeface="verdana" panose="020B0604030504040204" pitchFamily="34" charset="0"/>
                        </a:rPr>
                        <a:t>public static &lt;T extends Comparable&lt;? super T&gt;&gt; void parallelSort(T[] a)</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900" dirty="0">
                          <a:solidFill>
                            <a:srgbClr val="000000"/>
                          </a:solidFill>
                          <a:effectLst/>
                          <a:latin typeface="verdana" panose="020B0604030504040204" pitchFamily="34" charset="0"/>
                        </a:rPr>
                        <a:t>Sorts the specified array of objects into ascending order, according to the natural ordering of its elements. All elements in the array must implement the Comparable interface. Furthermore, all elements in the array must be mutually comparable (that is, e1.compareTo(e2) must not throw a </a:t>
                      </a:r>
                      <a:r>
                        <a:rPr lang="en-US" sz="900" dirty="0" err="1">
                          <a:solidFill>
                            <a:srgbClr val="000000"/>
                          </a:solidFill>
                          <a:effectLst/>
                          <a:latin typeface="verdana" panose="020B0604030504040204" pitchFamily="34" charset="0"/>
                        </a:rPr>
                        <a:t>ClassCastException</a:t>
                      </a:r>
                      <a:r>
                        <a:rPr lang="en-US" sz="900" dirty="0">
                          <a:solidFill>
                            <a:srgbClr val="000000"/>
                          </a:solidFill>
                          <a:effectLst/>
                          <a:latin typeface="verdana" panose="020B0604030504040204" pitchFamily="34" charset="0"/>
                        </a:rPr>
                        <a:t> for any elements e1 and e2 in the array).</a:t>
                      </a:r>
                    </a:p>
                  </a:txBody>
                  <a:tcPr marL="30438" marR="30438" marT="30438" marB="3043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742622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Parallel Array Sorting</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887622360"/>
              </p:ext>
            </p:extLst>
          </p:nvPr>
        </p:nvGraphicFramePr>
        <p:xfrm>
          <a:off x="152400" y="1371600"/>
          <a:ext cx="8901022" cy="4939599"/>
        </p:xfrm>
        <a:graphic>
          <a:graphicData uri="http://schemas.openxmlformats.org/drawingml/2006/table">
            <a:tbl>
              <a:tblPr/>
              <a:tblGrid>
                <a:gridCol w="4450511">
                  <a:extLst>
                    <a:ext uri="{9D8B030D-6E8A-4147-A177-3AD203B41FA5}">
                      <a16:colId xmlns:a16="http://schemas.microsoft.com/office/drawing/2014/main" val="20000"/>
                    </a:ext>
                  </a:extLst>
                </a:gridCol>
                <a:gridCol w="4450511">
                  <a:extLst>
                    <a:ext uri="{9D8B030D-6E8A-4147-A177-3AD203B41FA5}">
                      <a16:colId xmlns:a16="http://schemas.microsoft.com/office/drawing/2014/main" val="20001"/>
                    </a:ext>
                  </a:extLst>
                </a:gridCol>
              </a:tblGrid>
              <a:tr h="1142332">
                <a:tc>
                  <a:txBody>
                    <a:bodyPr/>
                    <a:lstStyle/>
                    <a:p>
                      <a:pPr algn="l" fontAlgn="t"/>
                      <a:r>
                        <a:rPr lang="en-IN" sz="1200">
                          <a:solidFill>
                            <a:srgbClr val="000000"/>
                          </a:solidFill>
                          <a:effectLst/>
                          <a:latin typeface="verdana" panose="020B0604030504040204" pitchFamily="34" charset="0"/>
                        </a:rPr>
                        <a:t>public static &lt;T7gt; void parallelSort(T[] a,Comparator&lt;? super T&gt; cmp)</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sorts the specified array of objects according to the order induced by the specified comparator. All elements in the array must be mutually comparable by the specified comparator (that is, c.compare(e1, e2) must not throw a ClassCastException for any elements e1 and e2 in the array).</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1940856">
                <a:tc>
                  <a:txBody>
                    <a:bodyPr/>
                    <a:lstStyle/>
                    <a:p>
                      <a:pPr algn="l" fontAlgn="t"/>
                      <a:r>
                        <a:rPr lang="en-IN" sz="1200">
                          <a:solidFill>
                            <a:srgbClr val="000000"/>
                          </a:solidFill>
                          <a:effectLst/>
                          <a:latin typeface="verdana" panose="020B0604030504040204" pitchFamily="34" charset="0"/>
                        </a:rPr>
                        <a:t>public static &lt;T extends Comparable&lt;? super T&gt;&gt; void parallelSort(T[] a,int fromIndex, int toIndex)</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sorts the specified range of the specified array of objects into ascending order, according to the natural ordering of its elements. The range to be sorted extends from index fromIndex, inclusive, to index toIndex, exclusive. (If fromIndex==toIndex, the range to be sorted is empty.) All elements in this range must implement the Comparable interface. Furthermore, all elements in this range must be mutually comparable (that is, e1.compareTo(e2) must not throw a ClassCastException for any elements e1 and e2 in the array).</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741225">
                <a:tc>
                  <a:txBody>
                    <a:bodyPr/>
                    <a:lstStyle/>
                    <a:p>
                      <a:pPr algn="l" fontAlgn="t"/>
                      <a:r>
                        <a:rPr lang="en-IN" sz="1200">
                          <a:solidFill>
                            <a:srgbClr val="000000"/>
                          </a:solidFill>
                          <a:effectLst/>
                          <a:latin typeface="verdana" panose="020B0604030504040204" pitchFamily="34" charset="0"/>
                        </a:rPr>
                        <a:t>public static &lt;T&gt; void parallelSort(T[] a, int fromIndex, int toIndex, Comparator&lt;? super T&gt; cmp)</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sorts the specified range of the specified array of objects according to the order induced by the specified comparator. The range to be sorted extends from index </a:t>
                      </a:r>
                      <a:r>
                        <a:rPr lang="en-US" sz="1200" dirty="0" err="1">
                          <a:solidFill>
                            <a:srgbClr val="000000"/>
                          </a:solidFill>
                          <a:effectLst/>
                          <a:latin typeface="verdana" panose="020B0604030504040204" pitchFamily="34" charset="0"/>
                        </a:rPr>
                        <a:t>fromIndex</a:t>
                      </a:r>
                      <a:r>
                        <a:rPr lang="en-US" sz="1200" dirty="0">
                          <a:solidFill>
                            <a:srgbClr val="000000"/>
                          </a:solidFill>
                          <a:effectLst/>
                          <a:latin typeface="verdana" panose="020B0604030504040204" pitchFamily="34" charset="0"/>
                        </a:rPr>
                        <a:t>, inclusive, to index </a:t>
                      </a:r>
                      <a:r>
                        <a:rPr lang="en-US" sz="1200" dirty="0" err="1">
                          <a:solidFill>
                            <a:srgbClr val="000000"/>
                          </a:solidFill>
                          <a:effectLst/>
                          <a:latin typeface="verdana" panose="020B0604030504040204" pitchFamily="34" charset="0"/>
                        </a:rPr>
                        <a:t>toIndex</a:t>
                      </a:r>
                      <a:r>
                        <a:rPr lang="en-US" sz="1200" dirty="0">
                          <a:solidFill>
                            <a:srgbClr val="000000"/>
                          </a:solidFill>
                          <a:effectLst/>
                          <a:latin typeface="verdana" panose="020B0604030504040204" pitchFamily="34" charset="0"/>
                        </a:rPr>
                        <a:t>, exclusive. (If </a:t>
                      </a:r>
                      <a:r>
                        <a:rPr lang="en-US" sz="1200" dirty="0" err="1">
                          <a:solidFill>
                            <a:srgbClr val="000000"/>
                          </a:solidFill>
                          <a:effectLst/>
                          <a:latin typeface="verdana" panose="020B0604030504040204" pitchFamily="34" charset="0"/>
                        </a:rPr>
                        <a:t>fromIndex</a:t>
                      </a:r>
                      <a:r>
                        <a:rPr lang="en-US" sz="1200" dirty="0">
                          <a:solidFill>
                            <a:srgbClr val="000000"/>
                          </a:solidFill>
                          <a:effectLst/>
                          <a:latin typeface="verdana" panose="020B0604030504040204" pitchFamily="34" charset="0"/>
                        </a:rPr>
                        <a:t>==</a:t>
                      </a:r>
                      <a:r>
                        <a:rPr lang="en-US" sz="1200" dirty="0" err="1">
                          <a:solidFill>
                            <a:srgbClr val="000000"/>
                          </a:solidFill>
                          <a:effectLst/>
                          <a:latin typeface="verdana" panose="020B0604030504040204" pitchFamily="34" charset="0"/>
                        </a:rPr>
                        <a:t>toIndex</a:t>
                      </a:r>
                      <a:r>
                        <a:rPr lang="en-US" sz="1200" dirty="0">
                          <a:solidFill>
                            <a:srgbClr val="000000"/>
                          </a:solidFill>
                          <a:effectLst/>
                          <a:latin typeface="verdana" panose="020B0604030504040204" pitchFamily="34" charset="0"/>
                        </a:rPr>
                        <a:t>, the range to be sorted is empty.) All elements in the range must be mutually comparable by the specified comparator (that is, </a:t>
                      </a:r>
                      <a:r>
                        <a:rPr lang="en-US" sz="1200" dirty="0" err="1">
                          <a:solidFill>
                            <a:srgbClr val="000000"/>
                          </a:solidFill>
                          <a:effectLst/>
                          <a:latin typeface="verdana" panose="020B0604030504040204" pitchFamily="34" charset="0"/>
                        </a:rPr>
                        <a:t>c.compare</a:t>
                      </a:r>
                      <a:r>
                        <a:rPr lang="en-US" sz="1200" dirty="0">
                          <a:solidFill>
                            <a:srgbClr val="000000"/>
                          </a:solidFill>
                          <a:effectLst/>
                          <a:latin typeface="verdana" panose="020B0604030504040204" pitchFamily="34" charset="0"/>
                        </a:rPr>
                        <a:t>(e1, e2) must not throw a </a:t>
                      </a:r>
                      <a:r>
                        <a:rPr lang="en-US" sz="1200" dirty="0" err="1">
                          <a:solidFill>
                            <a:srgbClr val="000000"/>
                          </a:solidFill>
                          <a:effectLst/>
                          <a:latin typeface="verdana" panose="020B0604030504040204" pitchFamily="34" charset="0"/>
                        </a:rPr>
                        <a:t>ClassCastException</a:t>
                      </a:r>
                      <a:r>
                        <a:rPr lang="en-US" sz="1200" dirty="0">
                          <a:solidFill>
                            <a:srgbClr val="000000"/>
                          </a:solidFill>
                          <a:effectLst/>
                          <a:latin typeface="verdana" panose="020B0604030504040204" pitchFamily="34" charset="0"/>
                        </a:rPr>
                        <a:t> for any elements e1 and e2 in the range).</a:t>
                      </a:r>
                    </a:p>
                  </a:txBody>
                  <a:tcPr marL="22181" marR="22181" marT="22181" marB="2218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210530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provides a new feature in which you can get the names of formal parameters of any method or constructor. </a:t>
            </a:r>
          </a:p>
          <a:p>
            <a:r>
              <a:rPr lang="en-US" dirty="0"/>
              <a:t>The </a:t>
            </a:r>
            <a:r>
              <a:rPr lang="en-US" dirty="0" err="1"/>
              <a:t>java.lang.reflect</a:t>
            </a:r>
            <a:r>
              <a:rPr lang="en-US" dirty="0"/>
              <a:t> package contains all the required classes like Method and Parameter to work with parameter reflection.</a:t>
            </a:r>
            <a:endParaRPr lang="en-IN" dirty="0"/>
          </a:p>
        </p:txBody>
      </p:sp>
      <p:sp>
        <p:nvSpPr>
          <p:cNvPr id="3" name="Title 2"/>
          <p:cNvSpPr>
            <a:spLocks noGrp="1"/>
          </p:cNvSpPr>
          <p:nvPr>
            <p:ph type="title"/>
          </p:nvPr>
        </p:nvSpPr>
        <p:spPr/>
        <p:txBody>
          <a:bodyPr/>
          <a:lstStyle/>
          <a:p>
            <a:r>
              <a:rPr lang="en-IN" b="0" dirty="0"/>
              <a:t>Method Parameter Reflection</a:t>
            </a:r>
            <a:br>
              <a:rPr lang="en-IN" b="0" dirty="0"/>
            </a:br>
            <a:endParaRPr lang="en-IN" dirty="0"/>
          </a:p>
        </p:txBody>
      </p:sp>
    </p:spTree>
    <p:extLst>
      <p:ext uri="{BB962C8B-B14F-4D97-AF65-F5344CB8AC3E}">
        <p14:creationId xmlns:p14="http://schemas.microsoft.com/office/powerpoint/2010/main" val="1142580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779017036"/>
              </p:ext>
            </p:extLst>
          </p:nvPr>
        </p:nvGraphicFramePr>
        <p:xfrm>
          <a:off x="533397" y="1363833"/>
          <a:ext cx="8132898" cy="4871182"/>
        </p:xfrm>
        <a:graphic>
          <a:graphicData uri="http://schemas.openxmlformats.org/drawingml/2006/table">
            <a:tbl>
              <a:tblPr/>
              <a:tblGrid>
                <a:gridCol w="4066449">
                  <a:extLst>
                    <a:ext uri="{9D8B030D-6E8A-4147-A177-3AD203B41FA5}">
                      <a16:colId xmlns:a16="http://schemas.microsoft.com/office/drawing/2014/main" val="20000"/>
                    </a:ext>
                  </a:extLst>
                </a:gridCol>
                <a:gridCol w="4066449">
                  <a:extLst>
                    <a:ext uri="{9D8B030D-6E8A-4147-A177-3AD203B41FA5}">
                      <a16:colId xmlns:a16="http://schemas.microsoft.com/office/drawing/2014/main" val="20001"/>
                    </a:ext>
                  </a:extLst>
                </a:gridCol>
              </a:tblGrid>
              <a:tr h="226853">
                <a:tc>
                  <a:txBody>
                    <a:bodyPr/>
                    <a:lstStyle/>
                    <a:p>
                      <a:pPr algn="l" fontAlgn="t"/>
                      <a:r>
                        <a:rPr lang="en-IN" sz="1200">
                          <a:solidFill>
                            <a:srgbClr val="000000"/>
                          </a:solidFill>
                          <a:effectLst/>
                          <a:latin typeface="times new roman" panose="02020603050405020304" pitchFamily="18" charset="0"/>
                        </a:rPr>
                        <a:t>Method</a:t>
                      </a:r>
                    </a:p>
                  </a:txBody>
                  <a:tcPr marL="45371" marR="45371" marT="45371" marB="45371">
                    <a:lnL w="7620" cap="flat" cmpd="sng" algn="ctr">
                      <a:solidFill>
                        <a:srgbClr val="90A47A"/>
                      </a:solidFill>
                      <a:prstDash val="solid"/>
                      <a:round/>
                      <a:headEnd type="none" w="med" len="med"/>
                      <a:tailEnd type="none" w="med" len="med"/>
                    </a:lnL>
                    <a:lnR w="7620" cap="flat" cmpd="sng" algn="ctr">
                      <a:solidFill>
                        <a:srgbClr val="90A47A"/>
                      </a:solidFill>
                      <a:prstDash val="solid"/>
                      <a:round/>
                      <a:headEnd type="none" w="med" len="med"/>
                      <a:tailEnd type="none" w="med" len="med"/>
                    </a:lnR>
                    <a:lnT w="7620" cap="flat" cmpd="sng" algn="ctr">
                      <a:solidFill>
                        <a:srgbClr val="90A4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200">
                          <a:solidFill>
                            <a:srgbClr val="000000"/>
                          </a:solidFill>
                          <a:effectLst/>
                          <a:latin typeface="times new roman" panose="02020603050405020304" pitchFamily="18" charset="0"/>
                        </a:rPr>
                        <a:t>Description</a:t>
                      </a:r>
                    </a:p>
                  </a:txBody>
                  <a:tcPr marL="45371" marR="45371" marT="45371" marB="45371">
                    <a:lnL w="7620" cap="flat" cmpd="sng" algn="ctr">
                      <a:solidFill>
                        <a:srgbClr val="90A47A"/>
                      </a:solidFill>
                      <a:prstDash val="solid"/>
                      <a:round/>
                      <a:headEnd type="none" w="med" len="med"/>
                      <a:tailEnd type="none" w="med" len="med"/>
                    </a:lnL>
                    <a:lnR w="7620" cap="flat" cmpd="sng" algn="ctr">
                      <a:solidFill>
                        <a:srgbClr val="90A47A"/>
                      </a:solidFill>
                      <a:prstDash val="solid"/>
                      <a:round/>
                      <a:headEnd type="none" w="med" len="med"/>
                      <a:tailEnd type="none" w="med" len="med"/>
                    </a:lnR>
                    <a:lnT w="7620" cap="flat" cmpd="sng" algn="ctr">
                      <a:solidFill>
                        <a:srgbClr val="90A47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1285502">
                <a:tc>
                  <a:txBody>
                    <a:bodyPr/>
                    <a:lstStyle/>
                    <a:p>
                      <a:pPr algn="l" fontAlgn="t"/>
                      <a:r>
                        <a:rPr lang="en-IN" sz="1200">
                          <a:solidFill>
                            <a:srgbClr val="000000"/>
                          </a:solidFill>
                          <a:effectLst/>
                          <a:latin typeface="verdana" panose="020B0604030504040204" pitchFamily="34" charset="0"/>
                        </a:rPr>
                        <a:t>public boolean equals(Object obj)</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compares this Method against the specified object. It returns true if the objects are the same. Two Methods are the same if they were declared by the same class and have the same name and formal parameter types and return type.</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1054">
                <a:tc>
                  <a:txBody>
                    <a:bodyPr/>
                    <a:lstStyle/>
                    <a:p>
                      <a:pPr algn="l" fontAlgn="t"/>
                      <a:r>
                        <a:rPr lang="en-IN" sz="1200">
                          <a:solidFill>
                            <a:srgbClr val="000000"/>
                          </a:solidFill>
                          <a:effectLst/>
                          <a:latin typeface="verdana" panose="020B0604030504040204" pitchFamily="34" charset="0"/>
                        </a:rPr>
                        <a:t>public AnnotatedType getAnnotatedReturnType()</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an AnnotatedType object that represents the use of a type to specify the return type of the method/constructor.</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877166">
                <a:tc>
                  <a:txBody>
                    <a:bodyPr/>
                    <a:lstStyle/>
                    <a:p>
                      <a:pPr algn="l" fontAlgn="t"/>
                      <a:r>
                        <a:rPr lang="en-IN" sz="1200">
                          <a:solidFill>
                            <a:srgbClr val="000000"/>
                          </a:solidFill>
                          <a:effectLst/>
                          <a:latin typeface="verdana" panose="020B0604030504040204" pitchFamily="34" charset="0"/>
                        </a:rPr>
                        <a:t>public &lt;T extends Annotation&gt; T getAnnotation(Class&lt;T&gt; annotationClass)</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this element's annotation for the specified type if such an annotation is present otherwise returns null. NullPointerException - if the given annotation class is null</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693838">
                <a:tc>
                  <a:txBody>
                    <a:bodyPr/>
                    <a:lstStyle/>
                    <a:p>
                      <a:pPr algn="l" fontAlgn="t"/>
                      <a:r>
                        <a:rPr lang="en-IN" sz="1200">
                          <a:solidFill>
                            <a:srgbClr val="000000"/>
                          </a:solidFill>
                          <a:effectLst/>
                          <a:latin typeface="verdana" panose="020B0604030504040204" pitchFamily="34" charset="0"/>
                        </a:rPr>
                        <a:t>public Annotation[] getDeclaredAnnotations()</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annotations that are directly present on this element. This method ignores inherited annotations. If there are no annotations directly present on this element, the return value is an array of length 0. The caller of this method is free to modify the returned array. it will have no effect on the arrays returned to other callers.</a:t>
                      </a:r>
                    </a:p>
                  </a:txBody>
                  <a:tcPr marL="30247" marR="30247" marT="30247" marB="3024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359701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69243454"/>
              </p:ext>
            </p:extLst>
          </p:nvPr>
        </p:nvGraphicFramePr>
        <p:xfrm>
          <a:off x="461034" y="1381125"/>
          <a:ext cx="8530566" cy="4824413"/>
        </p:xfrm>
        <a:graphic>
          <a:graphicData uri="http://schemas.openxmlformats.org/drawingml/2006/table">
            <a:tbl>
              <a:tblPr/>
              <a:tblGrid>
                <a:gridCol w="4265283">
                  <a:extLst>
                    <a:ext uri="{9D8B030D-6E8A-4147-A177-3AD203B41FA5}">
                      <a16:colId xmlns:a16="http://schemas.microsoft.com/office/drawing/2014/main" val="20000"/>
                    </a:ext>
                  </a:extLst>
                </a:gridCol>
                <a:gridCol w="4265283">
                  <a:extLst>
                    <a:ext uri="{9D8B030D-6E8A-4147-A177-3AD203B41FA5}">
                      <a16:colId xmlns:a16="http://schemas.microsoft.com/office/drawing/2014/main" val="20001"/>
                    </a:ext>
                  </a:extLst>
                </a:gridCol>
              </a:tblGrid>
              <a:tr h="614016">
                <a:tc>
                  <a:txBody>
                    <a:bodyPr/>
                    <a:lstStyle/>
                    <a:p>
                      <a:pPr algn="l" fontAlgn="t"/>
                      <a:r>
                        <a:rPr lang="en-IN" sz="1200">
                          <a:solidFill>
                            <a:srgbClr val="000000"/>
                          </a:solidFill>
                          <a:effectLst/>
                          <a:latin typeface="verdana" panose="020B0604030504040204" pitchFamily="34" charset="0"/>
                        </a:rPr>
                        <a:t>public Class&lt;?&gt; getDeclaringClass()</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the Class object representing the class or interface that declares the executable represented by this object.</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01238">
                <a:tc>
                  <a:txBody>
                    <a:bodyPr/>
                    <a:lstStyle/>
                    <a:p>
                      <a:pPr algn="l" fontAlgn="t"/>
                      <a:r>
                        <a:rPr lang="en-IN" sz="1200">
                          <a:solidFill>
                            <a:srgbClr val="000000"/>
                          </a:solidFill>
                          <a:effectLst/>
                          <a:latin typeface="verdana" panose="020B0604030504040204" pitchFamily="34" charset="0"/>
                        </a:rPr>
                        <a:t>public Object getDefaultValue()</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the default value for the annotation member represented by this Method instance.</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r h="726795">
                <a:tc>
                  <a:txBody>
                    <a:bodyPr/>
                    <a:lstStyle/>
                    <a:p>
                      <a:pPr algn="l" fontAlgn="t"/>
                      <a:r>
                        <a:rPr lang="en-IN" sz="1200">
                          <a:solidFill>
                            <a:srgbClr val="000000"/>
                          </a:solidFill>
                          <a:effectLst/>
                          <a:latin typeface="verdana" panose="020B0604030504040204" pitchFamily="34" charset="0"/>
                        </a:rPr>
                        <a:t>public Class&lt;?&gt;[] getExceptionTypes()</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 array of Class objects that represent the types of exceptions declared to be thrown by the underlying executable represented by this object.</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982364">
                <a:tc>
                  <a:txBody>
                    <a:bodyPr/>
                    <a:lstStyle/>
                    <a:p>
                      <a:pPr algn="l" fontAlgn="t"/>
                      <a:r>
                        <a:rPr lang="en-IN" sz="1200">
                          <a:solidFill>
                            <a:srgbClr val="000000"/>
                          </a:solidFill>
                          <a:effectLst/>
                          <a:latin typeface="verdana" panose="020B0604030504040204" pitchFamily="34" charset="0"/>
                        </a:rPr>
                        <a:t>public Type[] getGenericExceptionTypes()</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an array of Type objects that represent the exceptions declared to be thrown by this executable object. It returns an array of length 0 if the underlying executable declares no exceptions in its throws clause. It throws following exceptions: </a:t>
                      </a:r>
                      <a:r>
                        <a:rPr lang="en-US" sz="1200" b="1" dirty="0" err="1">
                          <a:solidFill>
                            <a:srgbClr val="2F4F4F"/>
                          </a:solidFill>
                          <a:effectLst/>
                          <a:latin typeface="verdana" panose="020B0604030504040204" pitchFamily="34" charset="0"/>
                        </a:rPr>
                        <a:t>GenericSignatureFormatError</a:t>
                      </a:r>
                      <a:r>
                        <a:rPr lang="en-US" sz="1200" dirty="0">
                          <a:solidFill>
                            <a:srgbClr val="000000"/>
                          </a:solidFill>
                          <a:effectLst/>
                          <a:latin typeface="verdana" panose="020B0604030504040204" pitchFamily="34" charset="0"/>
                        </a:rPr>
                        <a:t> - if the generic method signature does not conform to the format specified in The Java Virtual Machine Specification. </a:t>
                      </a:r>
                      <a:r>
                        <a:rPr lang="en-US" sz="1200" b="1" dirty="0" err="1">
                          <a:solidFill>
                            <a:srgbClr val="2F4F4F"/>
                          </a:solidFill>
                          <a:effectLst/>
                          <a:latin typeface="verdana" panose="020B0604030504040204" pitchFamily="34" charset="0"/>
                        </a:rPr>
                        <a:t>TypeNotPresentException</a:t>
                      </a:r>
                      <a:r>
                        <a:rPr lang="en-US" sz="1200" dirty="0">
                          <a:solidFill>
                            <a:srgbClr val="000000"/>
                          </a:solidFill>
                          <a:effectLst/>
                          <a:latin typeface="verdana" panose="020B0604030504040204" pitchFamily="34" charset="0"/>
                        </a:rPr>
                        <a:t> - if the underlying executable's throws clause refers to a non-existent type declaration. </a:t>
                      </a:r>
                      <a:r>
                        <a:rPr lang="en-US" sz="1200" b="1" dirty="0" err="1">
                          <a:solidFill>
                            <a:srgbClr val="2F4F4F"/>
                          </a:solidFill>
                          <a:effectLst/>
                          <a:latin typeface="verdana" panose="020B0604030504040204" pitchFamily="34" charset="0"/>
                        </a:rPr>
                        <a:t>MalformedParameterizedTypeException</a:t>
                      </a:r>
                      <a:r>
                        <a:rPr lang="en-US" sz="1200" dirty="0">
                          <a:solidFill>
                            <a:srgbClr val="000000"/>
                          </a:solidFill>
                          <a:effectLst/>
                          <a:latin typeface="verdana" panose="020B0604030504040204" pitchFamily="34" charset="0"/>
                        </a:rPr>
                        <a:t> - if the underlying executable's throws clause refers to a parameterized type that cannot be instantiated for any reason.</a:t>
                      </a:r>
                    </a:p>
                  </a:txBody>
                  <a:tcPr marL="25062" marR="25062" marT="25062" marB="2506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9771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BF56E7-35CB-4E9E-A337-2A09FF8546C9}"/>
              </a:ext>
            </a:extLst>
          </p:cNvPr>
          <p:cNvSpPr>
            <a:spLocks noGrp="1"/>
          </p:cNvSpPr>
          <p:nvPr>
            <p:ph sz="quarter" idx="12"/>
          </p:nvPr>
        </p:nvSpPr>
        <p:spPr/>
        <p:txBody>
          <a:bodyPr/>
          <a:lstStyle/>
          <a:p>
            <a:r>
              <a:rPr lang="en-US" dirty="0"/>
              <a:t>Lambda expressions are used where an instance of functional interface is expected. </a:t>
            </a:r>
          </a:p>
          <a:p>
            <a:r>
              <a:rPr lang="en-US" dirty="0"/>
              <a:t>Functional interface is an interface which has only one abstract method. </a:t>
            </a:r>
          </a:p>
          <a:p>
            <a:r>
              <a:rPr lang="en-US" dirty="0"/>
              <a:t>Functional interfaces can have any number of default methods. </a:t>
            </a:r>
          </a:p>
          <a:p>
            <a:r>
              <a:rPr lang="en-US" dirty="0"/>
              <a:t>But, they must have only one abstract method. Comparator, Runnable And ActionListener are some examples of functional interfaces.</a:t>
            </a:r>
            <a:endParaRPr lang="en-IN" dirty="0"/>
          </a:p>
        </p:txBody>
      </p:sp>
      <p:sp>
        <p:nvSpPr>
          <p:cNvPr id="3" name="Title 2">
            <a:extLst>
              <a:ext uri="{FF2B5EF4-FFF2-40B4-BE49-F238E27FC236}">
                <a16:creationId xmlns:a16="http://schemas.microsoft.com/office/drawing/2014/main" id="{A4B6D5CD-6095-432C-99F2-CC2FF8BFF4EB}"/>
              </a:ext>
            </a:extLst>
          </p:cNvPr>
          <p:cNvSpPr>
            <a:spLocks noGrp="1"/>
          </p:cNvSpPr>
          <p:nvPr>
            <p:ph type="title"/>
          </p:nvPr>
        </p:nvSpPr>
        <p:spPr/>
        <p:txBody>
          <a:bodyPr/>
          <a:lstStyle/>
          <a:p>
            <a:r>
              <a:rPr lang="en-US" dirty="0"/>
              <a:t>Where To Use Lambda Expressions?</a:t>
            </a:r>
            <a:endParaRPr lang="en-IN" dirty="0"/>
          </a:p>
        </p:txBody>
      </p:sp>
    </p:spTree>
    <p:extLst>
      <p:ext uri="{BB962C8B-B14F-4D97-AF65-F5344CB8AC3E}">
        <p14:creationId xmlns:p14="http://schemas.microsoft.com/office/powerpoint/2010/main" val="32887187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354397192"/>
              </p:ext>
            </p:extLst>
          </p:nvPr>
        </p:nvGraphicFramePr>
        <p:xfrm>
          <a:off x="461034" y="1381125"/>
          <a:ext cx="8378166" cy="5219575"/>
        </p:xfrm>
        <a:graphic>
          <a:graphicData uri="http://schemas.openxmlformats.org/drawingml/2006/table">
            <a:tbl>
              <a:tblPr/>
              <a:tblGrid>
                <a:gridCol w="4189083">
                  <a:extLst>
                    <a:ext uri="{9D8B030D-6E8A-4147-A177-3AD203B41FA5}">
                      <a16:colId xmlns:a16="http://schemas.microsoft.com/office/drawing/2014/main" val="20000"/>
                    </a:ext>
                  </a:extLst>
                </a:gridCol>
                <a:gridCol w="4189083">
                  <a:extLst>
                    <a:ext uri="{9D8B030D-6E8A-4147-A177-3AD203B41FA5}">
                      <a16:colId xmlns:a16="http://schemas.microsoft.com/office/drawing/2014/main" val="20001"/>
                    </a:ext>
                  </a:extLst>
                </a:gridCol>
              </a:tblGrid>
              <a:tr h="2180160">
                <a:tc>
                  <a:txBody>
                    <a:bodyPr/>
                    <a:lstStyle/>
                    <a:p>
                      <a:pPr algn="l" fontAlgn="t"/>
                      <a:r>
                        <a:rPr lang="en-IN" sz="1200" dirty="0">
                          <a:solidFill>
                            <a:srgbClr val="000000"/>
                          </a:solidFill>
                          <a:effectLst/>
                          <a:latin typeface="verdana" panose="020B0604030504040204" pitchFamily="34" charset="0"/>
                        </a:rPr>
                        <a:t>public Type[] </a:t>
                      </a:r>
                      <a:r>
                        <a:rPr lang="en-IN" sz="1200" dirty="0" err="1">
                          <a:solidFill>
                            <a:srgbClr val="000000"/>
                          </a:solidFill>
                          <a:effectLst/>
                          <a:latin typeface="verdana" panose="020B0604030504040204" pitchFamily="34" charset="0"/>
                        </a:rPr>
                        <a:t>getGenericParameterTypes</a:t>
                      </a:r>
                      <a:r>
                        <a:rPr lang="en-IN" sz="1200" dirty="0">
                          <a:solidFill>
                            <a:srgbClr val="000000"/>
                          </a:solidFill>
                          <a:effectLst/>
                          <a:latin typeface="verdana" panose="020B0604030504040204" pitchFamily="34" charset="0"/>
                        </a:rPr>
                        <a:t>()</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 array of Type objects that represent the formal parameter types. It throws following exceptions:</a:t>
                      </a:r>
                      <a:r>
                        <a:rPr lang="en-US" sz="1200" b="1">
                          <a:solidFill>
                            <a:srgbClr val="2F4F4F"/>
                          </a:solidFill>
                          <a:effectLst/>
                          <a:latin typeface="verdana" panose="020B0604030504040204" pitchFamily="34" charset="0"/>
                        </a:rPr>
                        <a:t>GenericSignatureFormatError</a:t>
                      </a:r>
                      <a:r>
                        <a:rPr lang="en-US" sz="1200">
                          <a:solidFill>
                            <a:srgbClr val="000000"/>
                          </a:solidFill>
                          <a:effectLst/>
                          <a:latin typeface="verdana" panose="020B0604030504040204" pitchFamily="34" charset="0"/>
                        </a:rPr>
                        <a:t> - if the generic method signature does not conform to the format specified in The Java Virtual Machine Specification. </a:t>
                      </a:r>
                      <a:r>
                        <a:rPr lang="en-US" sz="1200" b="1">
                          <a:solidFill>
                            <a:srgbClr val="2F4F4F"/>
                          </a:solidFill>
                          <a:effectLst/>
                          <a:latin typeface="verdana" panose="020B0604030504040204" pitchFamily="34" charset="0"/>
                        </a:rPr>
                        <a:t>TypeNotPresentException</a:t>
                      </a:r>
                      <a:r>
                        <a:rPr lang="en-US" sz="1200">
                          <a:solidFill>
                            <a:srgbClr val="000000"/>
                          </a:solidFill>
                          <a:effectLst/>
                          <a:latin typeface="verdana" panose="020B0604030504040204" pitchFamily="34" charset="0"/>
                        </a:rPr>
                        <a:t> - if any of the parameter types of the underlying executable refers to a non-existent type declaration. </a:t>
                      </a:r>
                      <a:r>
                        <a:rPr lang="en-US" sz="1200" b="1">
                          <a:solidFill>
                            <a:srgbClr val="2F4F4F"/>
                          </a:solidFill>
                          <a:effectLst/>
                          <a:latin typeface="verdana" panose="020B0604030504040204" pitchFamily="34" charset="0"/>
                        </a:rPr>
                        <a:t>MalformedParameterizedTypeException</a:t>
                      </a:r>
                      <a:r>
                        <a:rPr lang="en-US" sz="1200">
                          <a:solidFill>
                            <a:srgbClr val="000000"/>
                          </a:solidFill>
                          <a:effectLst/>
                          <a:latin typeface="verdana" panose="020B0604030504040204" pitchFamily="34" charset="0"/>
                        </a:rPr>
                        <a:t> - if any of the underlying executable's parameter types refer to a parameterized type that cannot be instantiated for any reason.</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34579">
                <a:tc>
                  <a:txBody>
                    <a:bodyPr/>
                    <a:lstStyle/>
                    <a:p>
                      <a:pPr algn="l" fontAlgn="t"/>
                      <a:r>
                        <a:rPr lang="en-IN" sz="1200">
                          <a:solidFill>
                            <a:srgbClr val="000000"/>
                          </a:solidFill>
                          <a:effectLst/>
                          <a:latin typeface="verdana" panose="020B0604030504040204" pitchFamily="34" charset="0"/>
                        </a:rPr>
                        <a:t>public int getModifiers()</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the Java language modifiers for the executable represented by this object.</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r h="334579">
                <a:tc>
                  <a:txBody>
                    <a:bodyPr/>
                    <a:lstStyle/>
                    <a:p>
                      <a:pPr algn="l" fontAlgn="t"/>
                      <a:r>
                        <a:rPr lang="en-IN" sz="1200">
                          <a:solidFill>
                            <a:srgbClr val="000000"/>
                          </a:solidFill>
                          <a:effectLst/>
                          <a:latin typeface="verdana" panose="020B0604030504040204" pitchFamily="34" charset="0"/>
                        </a:rPr>
                        <a:t>public String getName()</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the name of the method represented by this Method object as a String.</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25986">
                <a:tc>
                  <a:txBody>
                    <a:bodyPr/>
                    <a:lstStyle/>
                    <a:p>
                      <a:pPr algn="l" fontAlgn="t"/>
                      <a:r>
                        <a:rPr lang="en-IN" sz="1200">
                          <a:solidFill>
                            <a:srgbClr val="000000"/>
                          </a:solidFill>
                          <a:effectLst/>
                          <a:latin typeface="verdana" panose="020B0604030504040204" pitchFamily="34" charset="0"/>
                        </a:rPr>
                        <a:t>public Annotation[][] getParameterAnnotations()</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an array of arrays that represent the annotations on the formal and implicit parameters, in declaration order, of the executable represented by this object.</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3"/>
                  </a:ext>
                </a:extLst>
              </a:tr>
              <a:tr h="431715">
                <a:tc>
                  <a:txBody>
                    <a:bodyPr/>
                    <a:lstStyle/>
                    <a:p>
                      <a:pPr algn="l" fontAlgn="t"/>
                      <a:r>
                        <a:rPr lang="en-IN" sz="1200">
                          <a:solidFill>
                            <a:srgbClr val="000000"/>
                          </a:solidFill>
                          <a:effectLst/>
                          <a:latin typeface="verdana" panose="020B0604030504040204" pitchFamily="34" charset="0"/>
                        </a:rPr>
                        <a:t>public int getParameterCount()</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the number of formal parameters for the executable represented by this object.</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17394">
                <a:tc>
                  <a:txBody>
                    <a:bodyPr/>
                    <a:lstStyle/>
                    <a:p>
                      <a:pPr algn="l" fontAlgn="t"/>
                      <a:r>
                        <a:rPr lang="en-IN" sz="1200">
                          <a:solidFill>
                            <a:srgbClr val="000000"/>
                          </a:solidFill>
                          <a:effectLst/>
                          <a:latin typeface="verdana" panose="020B0604030504040204" pitchFamily="34" charset="0"/>
                        </a:rPr>
                        <a:t>public Class&lt;?&gt;[] getParameterTypes()</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an array of Class objects that represent the formal parameter types. in declaration order, of the executable represented by this object. It returns an array of length 0 if the underlying executable takes no parameters.</a:t>
                      </a:r>
                    </a:p>
                  </a:txBody>
                  <a:tcPr marL="21586" marR="21586" marT="21586" marB="215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141913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3124428502"/>
              </p:ext>
            </p:extLst>
          </p:nvPr>
        </p:nvGraphicFramePr>
        <p:xfrm>
          <a:off x="461035" y="2209800"/>
          <a:ext cx="8530566" cy="2859684"/>
        </p:xfrm>
        <a:graphic>
          <a:graphicData uri="http://schemas.openxmlformats.org/drawingml/2006/table">
            <a:tbl>
              <a:tblPr/>
              <a:tblGrid>
                <a:gridCol w="4265283">
                  <a:extLst>
                    <a:ext uri="{9D8B030D-6E8A-4147-A177-3AD203B41FA5}">
                      <a16:colId xmlns:a16="http://schemas.microsoft.com/office/drawing/2014/main" val="20000"/>
                    </a:ext>
                  </a:extLst>
                </a:gridCol>
                <a:gridCol w="4265283">
                  <a:extLst>
                    <a:ext uri="{9D8B030D-6E8A-4147-A177-3AD203B41FA5}">
                      <a16:colId xmlns:a16="http://schemas.microsoft.com/office/drawing/2014/main" val="20001"/>
                    </a:ext>
                  </a:extLst>
                </a:gridCol>
              </a:tblGrid>
              <a:tr h="469187">
                <a:tc>
                  <a:txBody>
                    <a:bodyPr/>
                    <a:lstStyle/>
                    <a:p>
                      <a:pPr algn="l" fontAlgn="t"/>
                      <a:r>
                        <a:rPr lang="en-IN" sz="1200" dirty="0">
                          <a:solidFill>
                            <a:srgbClr val="000000"/>
                          </a:solidFill>
                          <a:effectLst/>
                          <a:latin typeface="verdana" panose="020B0604030504040204" pitchFamily="34" charset="0"/>
                        </a:rPr>
                        <a:t>public Class&lt;?&gt; </a:t>
                      </a:r>
                      <a:r>
                        <a:rPr lang="en-IN" sz="1200" dirty="0" err="1">
                          <a:solidFill>
                            <a:srgbClr val="000000"/>
                          </a:solidFill>
                          <a:effectLst/>
                          <a:latin typeface="verdana" panose="020B0604030504040204" pitchFamily="34" charset="0"/>
                        </a:rPr>
                        <a:t>getReturnType</a:t>
                      </a:r>
                      <a:r>
                        <a:rPr lang="en-IN" sz="1200" dirty="0">
                          <a:solidFill>
                            <a:srgbClr val="000000"/>
                          </a:solidFill>
                          <a:effectLst/>
                          <a:latin typeface="verdana" panose="020B0604030504040204" pitchFamily="34" charset="0"/>
                        </a:rPr>
                        <a:t>()</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Class object that represents the formal return type of the method represented by this Method object.</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199483">
                <a:tc>
                  <a:txBody>
                    <a:bodyPr/>
                    <a:lstStyle/>
                    <a:p>
                      <a:pPr algn="l" fontAlgn="t"/>
                      <a:r>
                        <a:rPr lang="en-IN" sz="1200" dirty="0">
                          <a:solidFill>
                            <a:srgbClr val="000000"/>
                          </a:solidFill>
                          <a:effectLst/>
                          <a:latin typeface="verdana" panose="020B0604030504040204" pitchFamily="34" charset="0"/>
                        </a:rPr>
                        <a:t>public </a:t>
                      </a:r>
                      <a:r>
                        <a:rPr lang="en-IN" sz="1200" dirty="0" err="1">
                          <a:solidFill>
                            <a:srgbClr val="000000"/>
                          </a:solidFill>
                          <a:effectLst/>
                          <a:latin typeface="verdana" panose="020B0604030504040204" pitchFamily="34" charset="0"/>
                        </a:rPr>
                        <a:t>TypeVariable</a:t>
                      </a:r>
                      <a:r>
                        <a:rPr lang="en-IN" sz="1200" dirty="0">
                          <a:solidFill>
                            <a:srgbClr val="000000"/>
                          </a:solidFill>
                          <a:effectLst/>
                          <a:latin typeface="verdana" panose="020B0604030504040204" pitchFamily="34" charset="0"/>
                        </a:rPr>
                        <a:t>&lt;Method&gt;[] </a:t>
                      </a:r>
                      <a:r>
                        <a:rPr lang="en-IN" sz="1200" dirty="0" err="1">
                          <a:solidFill>
                            <a:srgbClr val="000000"/>
                          </a:solidFill>
                          <a:effectLst/>
                          <a:latin typeface="verdana" panose="020B0604030504040204" pitchFamily="34" charset="0"/>
                        </a:rPr>
                        <a:t>getTypeParameters</a:t>
                      </a:r>
                      <a:r>
                        <a:rPr lang="en-IN" sz="1200" dirty="0">
                          <a:solidFill>
                            <a:srgbClr val="000000"/>
                          </a:solidFill>
                          <a:effectLst/>
                          <a:latin typeface="verdana" panose="020B0604030504040204" pitchFamily="34" charset="0"/>
                        </a:rPr>
                        <a:t>()</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an array of TypeVariable objects that represent the type variables declared by the generic declaration represented by this GenericDeclaration object, in declaration order. It throws GenericSignatureFormatError, if the generic signature of this generic declaration does not conform to the format specified in The Java Virtual Machine Specification</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r h="615247">
                <a:tc>
                  <a:txBody>
                    <a:bodyPr/>
                    <a:lstStyle/>
                    <a:p>
                      <a:pPr algn="l" fontAlgn="t"/>
                      <a:r>
                        <a:rPr lang="en-IN" sz="1200">
                          <a:solidFill>
                            <a:srgbClr val="000000"/>
                          </a:solidFill>
                          <a:effectLst/>
                          <a:latin typeface="verdana" panose="020B0604030504040204" pitchFamily="34" charset="0"/>
                        </a:rPr>
                        <a:t>public int hashCode()</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a </a:t>
                      </a:r>
                      <a:r>
                        <a:rPr lang="en-US" sz="1200" dirty="0" err="1">
                          <a:solidFill>
                            <a:srgbClr val="000000"/>
                          </a:solidFill>
                          <a:effectLst/>
                          <a:latin typeface="verdana" panose="020B0604030504040204" pitchFamily="34" charset="0"/>
                        </a:rPr>
                        <a:t>hashcode</a:t>
                      </a:r>
                      <a:r>
                        <a:rPr lang="en-US" sz="1200" dirty="0">
                          <a:solidFill>
                            <a:srgbClr val="000000"/>
                          </a:solidFill>
                          <a:effectLst/>
                          <a:latin typeface="verdana" panose="020B0604030504040204" pitchFamily="34" charset="0"/>
                        </a:rPr>
                        <a:t> for this Method. The </a:t>
                      </a:r>
                      <a:r>
                        <a:rPr lang="en-US" sz="1200" dirty="0" err="1">
                          <a:solidFill>
                            <a:srgbClr val="000000"/>
                          </a:solidFill>
                          <a:effectLst/>
                          <a:latin typeface="verdana" panose="020B0604030504040204" pitchFamily="34" charset="0"/>
                        </a:rPr>
                        <a:t>hashcode</a:t>
                      </a:r>
                      <a:r>
                        <a:rPr lang="en-US" sz="1200" dirty="0">
                          <a:solidFill>
                            <a:srgbClr val="000000"/>
                          </a:solidFill>
                          <a:effectLst/>
                          <a:latin typeface="verdana" panose="020B0604030504040204" pitchFamily="34" charset="0"/>
                        </a:rPr>
                        <a:t> is computed as the exclusive-or of the </a:t>
                      </a:r>
                      <a:r>
                        <a:rPr lang="en-US" sz="1200" dirty="0" err="1">
                          <a:solidFill>
                            <a:srgbClr val="000000"/>
                          </a:solidFill>
                          <a:effectLst/>
                          <a:latin typeface="verdana" panose="020B0604030504040204" pitchFamily="34" charset="0"/>
                        </a:rPr>
                        <a:t>hashcodes</a:t>
                      </a:r>
                      <a:r>
                        <a:rPr lang="en-US" sz="1200" dirty="0">
                          <a:solidFill>
                            <a:srgbClr val="000000"/>
                          </a:solidFill>
                          <a:effectLst/>
                          <a:latin typeface="verdana" panose="020B0604030504040204" pitchFamily="34" charset="0"/>
                        </a:rPr>
                        <a:t> for the underlying method's declaring class name and the method's name.</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791701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4" name="Table 3"/>
          <p:cNvGraphicFramePr>
            <a:graphicFrameLocks noGrp="1"/>
          </p:cNvGraphicFramePr>
          <p:nvPr/>
        </p:nvGraphicFramePr>
        <p:xfrm>
          <a:off x="457200" y="1381125"/>
          <a:ext cx="8530566" cy="3003736"/>
        </p:xfrm>
        <a:graphic>
          <a:graphicData uri="http://schemas.openxmlformats.org/drawingml/2006/table">
            <a:tbl>
              <a:tblPr/>
              <a:tblGrid>
                <a:gridCol w="4265283">
                  <a:extLst>
                    <a:ext uri="{9D8B030D-6E8A-4147-A177-3AD203B41FA5}">
                      <a16:colId xmlns:a16="http://schemas.microsoft.com/office/drawing/2014/main" val="20000"/>
                    </a:ext>
                  </a:extLst>
                </a:gridCol>
                <a:gridCol w="4265283">
                  <a:extLst>
                    <a:ext uri="{9D8B030D-6E8A-4147-A177-3AD203B41FA5}">
                      <a16:colId xmlns:a16="http://schemas.microsoft.com/office/drawing/2014/main" val="20001"/>
                    </a:ext>
                  </a:extLst>
                </a:gridCol>
              </a:tblGrid>
              <a:tr h="2075837">
                <a:tc>
                  <a:txBody>
                    <a:bodyPr/>
                    <a:lstStyle/>
                    <a:p>
                      <a:pPr algn="l" fontAlgn="t"/>
                      <a:r>
                        <a:rPr lang="en-US" sz="1200" dirty="0">
                          <a:solidFill>
                            <a:srgbClr val="000000"/>
                          </a:solidFill>
                          <a:effectLst/>
                          <a:latin typeface="verdana" panose="020B0604030504040204" pitchFamily="34" charset="0"/>
                        </a:rPr>
                        <a:t>public Object invoke(Object </a:t>
                      </a:r>
                      <a:r>
                        <a:rPr lang="en-US" sz="1200" dirty="0" err="1">
                          <a:solidFill>
                            <a:srgbClr val="000000"/>
                          </a:solidFill>
                          <a:effectLst/>
                          <a:latin typeface="verdana" panose="020B0604030504040204" pitchFamily="34" charset="0"/>
                        </a:rPr>
                        <a:t>obj</a:t>
                      </a:r>
                      <a:r>
                        <a:rPr lang="en-US" sz="1200" dirty="0">
                          <a:solidFill>
                            <a:srgbClr val="000000"/>
                          </a:solidFill>
                          <a:effectLst/>
                          <a:latin typeface="verdana" panose="020B0604030504040204" pitchFamily="34" charset="0"/>
                        </a:rPr>
                        <a:t>, Object... </a:t>
                      </a:r>
                      <a:r>
                        <a:rPr lang="en-US" sz="1200" dirty="0" err="1">
                          <a:solidFill>
                            <a:srgbClr val="000000"/>
                          </a:solidFill>
                          <a:effectLst/>
                          <a:latin typeface="verdana" panose="020B0604030504040204" pitchFamily="34" charset="0"/>
                        </a:rPr>
                        <a:t>args</a:t>
                      </a:r>
                      <a:r>
                        <a:rPr lang="en-US" sz="1200" dirty="0">
                          <a:solidFill>
                            <a:srgbClr val="000000"/>
                          </a:solidFill>
                          <a:effectLst/>
                          <a:latin typeface="verdana" panose="020B0604030504040204" pitchFamily="34" charset="0"/>
                        </a:rPr>
                        <a:t>) throws </a:t>
                      </a:r>
                      <a:r>
                        <a:rPr lang="en-US" sz="1200" dirty="0" err="1">
                          <a:solidFill>
                            <a:srgbClr val="000000"/>
                          </a:solidFill>
                          <a:effectLst/>
                          <a:latin typeface="verdana" panose="020B0604030504040204" pitchFamily="34" charset="0"/>
                        </a:rPr>
                        <a:t>IllegalAccessException</a:t>
                      </a:r>
                      <a:r>
                        <a:rPr lang="en-US" sz="1200" dirty="0">
                          <a:solidFill>
                            <a:srgbClr val="000000"/>
                          </a:solidFill>
                          <a:effectLst/>
                          <a:latin typeface="verdana" panose="020B0604030504040204" pitchFamily="34" charset="0"/>
                        </a:rPr>
                        <a:t>, </a:t>
                      </a:r>
                      <a:r>
                        <a:rPr lang="en-US" sz="1200" dirty="0" err="1">
                          <a:solidFill>
                            <a:srgbClr val="000000"/>
                          </a:solidFill>
                          <a:effectLst/>
                          <a:latin typeface="verdana" panose="020B0604030504040204" pitchFamily="34" charset="0"/>
                        </a:rPr>
                        <a:t>IllegalArgumentException</a:t>
                      </a:r>
                      <a:r>
                        <a:rPr lang="en-US" sz="1200" dirty="0">
                          <a:solidFill>
                            <a:srgbClr val="000000"/>
                          </a:solidFill>
                          <a:effectLst/>
                          <a:latin typeface="verdana" panose="020B0604030504040204" pitchFamily="34" charset="0"/>
                        </a:rPr>
                        <a:t>, </a:t>
                      </a:r>
                      <a:r>
                        <a:rPr lang="en-US" sz="1200" dirty="0" err="1">
                          <a:solidFill>
                            <a:srgbClr val="000000"/>
                          </a:solidFill>
                          <a:effectLst/>
                          <a:latin typeface="verdana" panose="020B0604030504040204" pitchFamily="34" charset="0"/>
                        </a:rPr>
                        <a:t>InvocationTargetException</a:t>
                      </a:r>
                      <a:endParaRPr lang="en-US" sz="1200" dirty="0">
                        <a:solidFill>
                          <a:srgbClr val="000000"/>
                        </a:solidFill>
                        <a:effectLst/>
                        <a:latin typeface="verdana" panose="020B0604030504040204" pitchFamily="34" charset="0"/>
                      </a:endParaRP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invokes the underlying method represented by this Method object, on the specified object with the specified parameters. If the underlying method is static, the specified obj argument is ignored. It may be null. If the number of formal parameters required by the underlying method is 0, the supplied args array may be of length 0 or null. If the underlying method is an instance method, it is invoked using dynamic method lookup as documented in The Java Language Specification. If the underlying method is static, the class that declared the method is initialized if it has not already been initialized. If the method completes normally, the value it returns is returned to the caller of invoke.</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323128">
                <a:tc>
                  <a:txBody>
                    <a:bodyPr/>
                    <a:lstStyle/>
                    <a:p>
                      <a:pPr algn="l" fontAlgn="t"/>
                      <a:r>
                        <a:rPr lang="en-IN" sz="1200">
                          <a:solidFill>
                            <a:srgbClr val="000000"/>
                          </a:solidFill>
                          <a:effectLst/>
                          <a:latin typeface="verdana" panose="020B0604030504040204" pitchFamily="34" charset="0"/>
                        </a:rPr>
                        <a:t>public boolean isBridge()</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true if this method is a bridge method. otherwise returns false.</a:t>
                      </a:r>
                    </a:p>
                  </a:txBody>
                  <a:tcPr marL="19414" marR="19414" marT="19414" marB="1941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678629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1975123876"/>
              </p:ext>
            </p:extLst>
          </p:nvPr>
        </p:nvGraphicFramePr>
        <p:xfrm>
          <a:off x="461035" y="1381125"/>
          <a:ext cx="8205260" cy="4824413"/>
        </p:xfrm>
        <a:graphic>
          <a:graphicData uri="http://schemas.openxmlformats.org/drawingml/2006/table">
            <a:tbl>
              <a:tblPr/>
              <a:tblGrid>
                <a:gridCol w="4102630">
                  <a:extLst>
                    <a:ext uri="{9D8B030D-6E8A-4147-A177-3AD203B41FA5}">
                      <a16:colId xmlns:a16="http://schemas.microsoft.com/office/drawing/2014/main" val="20000"/>
                    </a:ext>
                  </a:extLst>
                </a:gridCol>
                <a:gridCol w="4102630">
                  <a:extLst>
                    <a:ext uri="{9D8B030D-6E8A-4147-A177-3AD203B41FA5}">
                      <a16:colId xmlns:a16="http://schemas.microsoft.com/office/drawing/2014/main" val="20001"/>
                    </a:ext>
                  </a:extLst>
                </a:gridCol>
              </a:tblGrid>
              <a:tr h="1616178">
                <a:tc>
                  <a:txBody>
                    <a:bodyPr/>
                    <a:lstStyle/>
                    <a:p>
                      <a:pPr algn="l" fontAlgn="t"/>
                      <a:r>
                        <a:rPr lang="en-IN" sz="1400" dirty="0">
                          <a:solidFill>
                            <a:srgbClr val="000000"/>
                          </a:solidFill>
                          <a:effectLst/>
                          <a:latin typeface="verdana" panose="020B0604030504040204" pitchFamily="34" charset="0"/>
                        </a:rPr>
                        <a:t>public </a:t>
                      </a:r>
                      <a:r>
                        <a:rPr lang="en-IN" sz="1400" dirty="0" err="1">
                          <a:solidFill>
                            <a:srgbClr val="000000"/>
                          </a:solidFill>
                          <a:effectLst/>
                          <a:latin typeface="verdana" panose="020B0604030504040204" pitchFamily="34" charset="0"/>
                        </a:rPr>
                        <a:t>boolean</a:t>
                      </a:r>
                      <a:r>
                        <a:rPr lang="en-IN" sz="1400" dirty="0">
                          <a:solidFill>
                            <a:srgbClr val="000000"/>
                          </a:solidFill>
                          <a:effectLst/>
                          <a:latin typeface="verdana" panose="020B0604030504040204" pitchFamily="34" charset="0"/>
                        </a:rPr>
                        <a:t> </a:t>
                      </a:r>
                      <a:r>
                        <a:rPr lang="en-IN" sz="1400" dirty="0" err="1">
                          <a:solidFill>
                            <a:srgbClr val="000000"/>
                          </a:solidFill>
                          <a:effectLst/>
                          <a:latin typeface="verdana" panose="020B0604030504040204" pitchFamily="34" charset="0"/>
                        </a:rPr>
                        <a:t>isDefault</a:t>
                      </a:r>
                      <a:r>
                        <a:rPr lang="en-IN" sz="1400" dirty="0">
                          <a:solidFill>
                            <a:srgbClr val="000000"/>
                          </a:solidFill>
                          <a:effectLst/>
                          <a:latin typeface="verdana" panose="020B0604030504040204" pitchFamily="34" charset="0"/>
                        </a:rPr>
                        <a:t>()</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panose="020B0604030504040204" pitchFamily="34" charset="0"/>
                        </a:rPr>
                        <a:t>It returns true if this method is a default method otherwise returns false. A default method is a public non-abstract instance method, that is, a non-static method with a body, declared in an interface type.</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964883">
                <a:tc>
                  <a:txBody>
                    <a:bodyPr/>
                    <a:lstStyle/>
                    <a:p>
                      <a:pPr algn="l" fontAlgn="t"/>
                      <a:r>
                        <a:rPr lang="en-IN" sz="1400">
                          <a:solidFill>
                            <a:srgbClr val="000000"/>
                          </a:solidFill>
                          <a:effectLst/>
                          <a:latin typeface="verdana" panose="020B0604030504040204" pitchFamily="34" charset="0"/>
                        </a:rPr>
                        <a:t>public boolean isSynthetic()</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It returns true if this executable is a synthetic construct; returns false otherwise.</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81981">
                <a:tc>
                  <a:txBody>
                    <a:bodyPr/>
                    <a:lstStyle/>
                    <a:p>
                      <a:pPr algn="l" fontAlgn="t"/>
                      <a:r>
                        <a:rPr lang="en-IN" sz="1400">
                          <a:solidFill>
                            <a:srgbClr val="000000"/>
                          </a:solidFill>
                          <a:effectLst/>
                          <a:latin typeface="verdana" panose="020B0604030504040204" pitchFamily="34" charset="0"/>
                        </a:rPr>
                        <a:t>public boolean isVarArgs()</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a:solidFill>
                            <a:srgbClr val="000000"/>
                          </a:solidFill>
                          <a:effectLst/>
                          <a:latin typeface="verdana" panose="020B0604030504040204" pitchFamily="34" charset="0"/>
                        </a:rPr>
                        <a:t>It returns true if this executable was declared to take a variable number of arguments; returns false otherwise.</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47784">
                <a:tc>
                  <a:txBody>
                    <a:bodyPr/>
                    <a:lstStyle/>
                    <a:p>
                      <a:pPr algn="l" fontAlgn="t"/>
                      <a:r>
                        <a:rPr lang="en-IN" sz="1400">
                          <a:solidFill>
                            <a:srgbClr val="000000"/>
                          </a:solidFill>
                          <a:effectLst/>
                          <a:latin typeface="verdana" panose="020B0604030504040204" pitchFamily="34" charset="0"/>
                        </a:rPr>
                        <a:t>public String toGenericString()</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a:solidFill>
                            <a:srgbClr val="000000"/>
                          </a:solidFill>
                          <a:effectLst/>
                          <a:latin typeface="verdana" panose="020B0604030504040204" pitchFamily="34" charset="0"/>
                        </a:rPr>
                        <a:t>It returns a string describing this Method, including type parameters.</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13587">
                <a:tc>
                  <a:txBody>
                    <a:bodyPr/>
                    <a:lstStyle/>
                    <a:p>
                      <a:pPr algn="l" fontAlgn="t"/>
                      <a:r>
                        <a:rPr lang="en-IN" sz="1400">
                          <a:solidFill>
                            <a:srgbClr val="000000"/>
                          </a:solidFill>
                          <a:effectLst/>
                          <a:latin typeface="verdana" panose="020B0604030504040204" pitchFamily="34" charset="0"/>
                        </a:rPr>
                        <a:t>public String toString()</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dirty="0">
                          <a:solidFill>
                            <a:srgbClr val="000000"/>
                          </a:solidFill>
                          <a:effectLst/>
                          <a:latin typeface="verdana" panose="020B0604030504040204" pitchFamily="34" charset="0"/>
                        </a:rPr>
                        <a:t>It returns a string.</a:t>
                      </a:r>
                    </a:p>
                  </a:txBody>
                  <a:tcPr marL="48244" marR="48244" marT="48244" marB="4824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bl>
          </a:graphicData>
        </a:graphic>
      </p:graphicFrame>
      <p:sp>
        <p:nvSpPr>
          <p:cNvPr id="5" name="Rectangle 1"/>
          <p:cNvSpPr>
            <a:spLocks noChangeArrowheads="1"/>
          </p:cNvSpPr>
          <p:nvPr/>
        </p:nvSpPr>
        <p:spPr bwMode="auto">
          <a:xfrm>
            <a:off x="-167716" y="1057960"/>
            <a:ext cx="109262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2473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br>
              <a:rPr lang="en-IN" b="0" dirty="0"/>
            </a:br>
            <a:endParaRPr lang="en-IN" dirty="0"/>
          </a:p>
        </p:txBody>
      </p:sp>
      <p:sp>
        <p:nvSpPr>
          <p:cNvPr id="5" name="Rectangle 1"/>
          <p:cNvSpPr>
            <a:spLocks noChangeArrowheads="1"/>
          </p:cNvSpPr>
          <p:nvPr/>
        </p:nvSpPr>
        <p:spPr bwMode="auto">
          <a:xfrm>
            <a:off x="-167716" y="1057960"/>
            <a:ext cx="109262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22012777"/>
              </p:ext>
            </p:extLst>
          </p:nvPr>
        </p:nvGraphicFramePr>
        <p:xfrm>
          <a:off x="527649" y="1698349"/>
          <a:ext cx="8382000" cy="4828343"/>
        </p:xfrm>
        <a:graphic>
          <a:graphicData uri="http://schemas.openxmlformats.org/drawingml/2006/table">
            <a:tbl>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196647">
                <a:tc>
                  <a:txBody>
                    <a:bodyPr/>
                    <a:lstStyle/>
                    <a:p>
                      <a:pPr algn="l" fontAlgn="t"/>
                      <a:r>
                        <a:rPr lang="en-IN" sz="800">
                          <a:solidFill>
                            <a:srgbClr val="000000"/>
                          </a:solidFill>
                          <a:effectLst/>
                          <a:latin typeface="times new roman" panose="02020603050405020304" pitchFamily="18" charset="0"/>
                        </a:rPr>
                        <a:t>Methods</a:t>
                      </a:r>
                    </a:p>
                  </a:txBody>
                  <a:tcPr marL="39329" marR="39329" marT="39329" marB="39329">
                    <a:lnL w="7620" cap="flat" cmpd="sng" algn="ctr">
                      <a:solidFill>
                        <a:srgbClr val="507877"/>
                      </a:solidFill>
                      <a:prstDash val="solid"/>
                      <a:round/>
                      <a:headEnd type="none" w="med" len="med"/>
                      <a:tailEnd type="none" w="med" len="med"/>
                    </a:lnL>
                    <a:lnR w="7620" cap="flat" cmpd="sng" algn="ctr">
                      <a:solidFill>
                        <a:srgbClr val="507877"/>
                      </a:solidFill>
                      <a:prstDash val="solid"/>
                      <a:round/>
                      <a:headEnd type="none" w="med" len="med"/>
                      <a:tailEnd type="none" w="med" len="med"/>
                    </a:lnR>
                    <a:lnT w="7620" cap="flat" cmpd="sng" algn="ctr">
                      <a:solidFill>
                        <a:srgbClr val="50787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800">
                          <a:solidFill>
                            <a:srgbClr val="000000"/>
                          </a:solidFill>
                          <a:effectLst/>
                          <a:latin typeface="times new roman" panose="02020603050405020304" pitchFamily="18" charset="0"/>
                        </a:rPr>
                        <a:t>Description</a:t>
                      </a:r>
                    </a:p>
                  </a:txBody>
                  <a:tcPr marL="39329" marR="39329" marT="39329" marB="39329">
                    <a:lnL w="7620" cap="flat" cmpd="sng" algn="ctr">
                      <a:solidFill>
                        <a:srgbClr val="507877"/>
                      </a:solidFill>
                      <a:prstDash val="solid"/>
                      <a:round/>
                      <a:headEnd type="none" w="med" len="med"/>
                      <a:tailEnd type="none" w="med" len="med"/>
                    </a:lnL>
                    <a:lnR w="7620" cap="flat" cmpd="sng" algn="ctr">
                      <a:solidFill>
                        <a:srgbClr val="507877"/>
                      </a:solidFill>
                      <a:prstDash val="solid"/>
                      <a:round/>
                      <a:headEnd type="none" w="med" len="med"/>
                      <a:tailEnd type="none" w="med" len="med"/>
                    </a:lnR>
                    <a:lnT w="7620" cap="flat" cmpd="sng" algn="ctr">
                      <a:solidFill>
                        <a:srgbClr val="507877"/>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288416">
                <a:tc>
                  <a:txBody>
                    <a:bodyPr/>
                    <a:lstStyle/>
                    <a:p>
                      <a:pPr algn="l" fontAlgn="t"/>
                      <a:r>
                        <a:rPr lang="en-IN" sz="800">
                          <a:solidFill>
                            <a:srgbClr val="000000"/>
                          </a:solidFill>
                          <a:effectLst/>
                          <a:latin typeface="verdana" panose="020B0604030504040204" pitchFamily="34" charset="0"/>
                        </a:rPr>
                        <a:t>public boolean equals(Object obj)</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800">
                          <a:solidFill>
                            <a:srgbClr val="000000"/>
                          </a:solidFill>
                          <a:effectLst/>
                          <a:latin typeface="verdana" panose="020B0604030504040204" pitchFamily="34" charset="0"/>
                        </a:rPr>
                        <a:t>It compares based on the executable and the index.</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2381">
                <a:tc>
                  <a:txBody>
                    <a:bodyPr/>
                    <a:lstStyle/>
                    <a:p>
                      <a:pPr algn="l" fontAlgn="t"/>
                      <a:r>
                        <a:rPr lang="en-IN" sz="800">
                          <a:solidFill>
                            <a:srgbClr val="000000"/>
                          </a:solidFill>
                          <a:effectLst/>
                          <a:latin typeface="verdana" panose="020B0604030504040204" pitchFamily="34" charset="0"/>
                        </a:rPr>
                        <a:t>public AnnotatedType getAnnotatedType()</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800">
                          <a:solidFill>
                            <a:srgbClr val="000000"/>
                          </a:solidFill>
                          <a:effectLst/>
                          <a:latin typeface="verdana" panose="020B0604030504040204" pitchFamily="34" charset="0"/>
                        </a:rPr>
                        <a:t>It returns an AnnotatedType object that represents the use of a type to specify the type of the formal parameter represented by this Parameter.</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60369">
                <a:tc>
                  <a:txBody>
                    <a:bodyPr/>
                    <a:lstStyle/>
                    <a:p>
                      <a:pPr algn="l" fontAlgn="t"/>
                      <a:r>
                        <a:rPr lang="en-IN" sz="800">
                          <a:solidFill>
                            <a:srgbClr val="000000"/>
                          </a:solidFill>
                          <a:effectLst/>
                          <a:latin typeface="verdana" panose="020B0604030504040204" pitchFamily="34" charset="0"/>
                        </a:rPr>
                        <a:t>public &lt;T extends Annotation&gt; T getAnnotation(Class&lt;T&gt; annotationClass)</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800">
                          <a:solidFill>
                            <a:srgbClr val="000000"/>
                          </a:solidFill>
                          <a:effectLst/>
                          <a:latin typeface="verdana" panose="020B0604030504040204" pitchFamily="34" charset="0"/>
                        </a:rPr>
                        <a:t>It returns this element's annotation for the specified type if such an annotation is present, else null. It throws NullPointerException, if the given annotation class is null.</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60369">
                <a:tc>
                  <a:txBody>
                    <a:bodyPr/>
                    <a:lstStyle/>
                    <a:p>
                      <a:pPr algn="l" fontAlgn="t"/>
                      <a:r>
                        <a:rPr lang="en-IN" sz="800">
                          <a:solidFill>
                            <a:srgbClr val="000000"/>
                          </a:solidFill>
                          <a:effectLst/>
                          <a:latin typeface="verdana" panose="020B0604030504040204" pitchFamily="34" charset="0"/>
                        </a:rPr>
                        <a:t>public Annotation[] getAnnotations()</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800">
                          <a:solidFill>
                            <a:srgbClr val="000000"/>
                          </a:solidFill>
                          <a:effectLst/>
                          <a:latin typeface="verdana" panose="020B0604030504040204" pitchFamily="34" charset="0"/>
                        </a:rPr>
                        <a:t>It returns annotations that are present on this element. If there are no annotations present on this element, the return value is an array of length 0.</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2176230">
                <a:tc>
                  <a:txBody>
                    <a:bodyPr/>
                    <a:lstStyle/>
                    <a:p>
                      <a:pPr algn="l" fontAlgn="t"/>
                      <a:r>
                        <a:rPr lang="en-IN" sz="800">
                          <a:solidFill>
                            <a:srgbClr val="000000"/>
                          </a:solidFill>
                          <a:effectLst/>
                          <a:latin typeface="verdana" panose="020B0604030504040204" pitchFamily="34" charset="0"/>
                        </a:rPr>
                        <a:t>public &lt;T extends Annotation&gt; T[] getAnnotationsByType(Class&lt;T&gt; annotationClass)</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800" dirty="0">
                          <a:solidFill>
                            <a:srgbClr val="000000"/>
                          </a:solidFill>
                          <a:effectLst/>
                          <a:latin typeface="verdana" panose="020B0604030504040204" pitchFamily="34" charset="0"/>
                        </a:rPr>
                        <a:t>It returns annotations that are associated with this element. If there are no annotations associated with this element, the return value is an array of length 0. The difference between this method and </a:t>
                      </a:r>
                      <a:r>
                        <a:rPr lang="en-US" sz="800" dirty="0" err="1">
                          <a:solidFill>
                            <a:srgbClr val="000000"/>
                          </a:solidFill>
                          <a:effectLst/>
                          <a:latin typeface="verdana" panose="020B0604030504040204" pitchFamily="34" charset="0"/>
                        </a:rPr>
                        <a:t>AnnotatedElement.getAnnotation</a:t>
                      </a:r>
                      <a:r>
                        <a:rPr lang="en-US" sz="800" dirty="0">
                          <a:solidFill>
                            <a:srgbClr val="000000"/>
                          </a:solidFill>
                          <a:effectLst/>
                          <a:latin typeface="verdana" panose="020B0604030504040204" pitchFamily="34" charset="0"/>
                        </a:rPr>
                        <a:t>(Class) is that this method detects if its argument is a repeatable annotation type (JLS 9.6), and if so, attempts to find one or more annotations of that type by "looking through" a container annotation. It throws </a:t>
                      </a:r>
                      <a:r>
                        <a:rPr lang="en-US" sz="800" dirty="0" err="1">
                          <a:solidFill>
                            <a:srgbClr val="000000"/>
                          </a:solidFill>
                          <a:effectLst/>
                          <a:latin typeface="verdana" panose="020B0604030504040204" pitchFamily="34" charset="0"/>
                        </a:rPr>
                        <a:t>NullPointerException</a:t>
                      </a:r>
                      <a:r>
                        <a:rPr lang="en-US" sz="800" dirty="0">
                          <a:solidFill>
                            <a:srgbClr val="000000"/>
                          </a:solidFill>
                          <a:effectLst/>
                          <a:latin typeface="verdana" panose="020B0604030504040204" pitchFamily="34" charset="0"/>
                        </a:rPr>
                        <a:t>, if the given annotation class is null.</a:t>
                      </a:r>
                    </a:p>
                  </a:txBody>
                  <a:tcPr marL="26220" marR="26220" marT="26220" marB="2622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752842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975478029"/>
              </p:ext>
            </p:extLst>
          </p:nvPr>
        </p:nvGraphicFramePr>
        <p:xfrm>
          <a:off x="533399" y="1381125"/>
          <a:ext cx="8132896" cy="5060934"/>
        </p:xfrm>
        <a:graphic>
          <a:graphicData uri="http://schemas.openxmlformats.org/drawingml/2006/table">
            <a:tbl>
              <a:tblPr/>
              <a:tblGrid>
                <a:gridCol w="4066448">
                  <a:extLst>
                    <a:ext uri="{9D8B030D-6E8A-4147-A177-3AD203B41FA5}">
                      <a16:colId xmlns:a16="http://schemas.microsoft.com/office/drawing/2014/main" val="20000"/>
                    </a:ext>
                  </a:extLst>
                </a:gridCol>
                <a:gridCol w="4066448">
                  <a:extLst>
                    <a:ext uri="{9D8B030D-6E8A-4147-A177-3AD203B41FA5}">
                      <a16:colId xmlns:a16="http://schemas.microsoft.com/office/drawing/2014/main" val="20001"/>
                    </a:ext>
                  </a:extLst>
                </a:gridCol>
              </a:tblGrid>
              <a:tr h="780118">
                <a:tc>
                  <a:txBody>
                    <a:bodyPr/>
                    <a:lstStyle/>
                    <a:p>
                      <a:pPr algn="l" fontAlgn="t"/>
                      <a:r>
                        <a:rPr lang="en-IN" sz="1200" dirty="0">
                          <a:solidFill>
                            <a:srgbClr val="000000"/>
                          </a:solidFill>
                          <a:effectLst/>
                          <a:latin typeface="verdana" panose="020B0604030504040204" pitchFamily="34" charset="0"/>
                        </a:rPr>
                        <a:t>public &lt;T extends Annotation&gt; T </a:t>
                      </a:r>
                      <a:r>
                        <a:rPr lang="en-IN" sz="1200" dirty="0" err="1">
                          <a:solidFill>
                            <a:srgbClr val="000000"/>
                          </a:solidFill>
                          <a:effectLst/>
                          <a:latin typeface="verdana" panose="020B0604030504040204" pitchFamily="34" charset="0"/>
                        </a:rPr>
                        <a:t>getDeclaredAnnotation</a:t>
                      </a:r>
                      <a:r>
                        <a:rPr lang="en-IN" sz="1200" dirty="0">
                          <a:solidFill>
                            <a:srgbClr val="000000"/>
                          </a:solidFill>
                          <a:effectLst/>
                          <a:latin typeface="verdana" panose="020B0604030504040204" pitchFamily="34" charset="0"/>
                        </a:rPr>
                        <a:t>(Class&lt;T&gt; </a:t>
                      </a:r>
                      <a:r>
                        <a:rPr lang="en-IN" sz="1200" dirty="0" err="1">
                          <a:solidFill>
                            <a:srgbClr val="000000"/>
                          </a:solidFill>
                          <a:effectLst/>
                          <a:latin typeface="verdana" panose="020B0604030504040204" pitchFamily="34" charset="0"/>
                        </a:rPr>
                        <a:t>annotationClass</a:t>
                      </a:r>
                      <a:r>
                        <a:rPr lang="en-IN" sz="1200" dirty="0">
                          <a:solidFill>
                            <a:srgbClr val="000000"/>
                          </a:solidFill>
                          <a:effectLst/>
                          <a:latin typeface="verdana" panose="020B0604030504040204" pitchFamily="34" charset="0"/>
                        </a:rPr>
                        <a:t>)</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this element's annotation for the specified type if such an annotation is directly present, else null. This method ignores inherited annotations. It throws NullPointerException, if the given annotation class is null.</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780118">
                <a:tc>
                  <a:txBody>
                    <a:bodyPr/>
                    <a:lstStyle/>
                    <a:p>
                      <a:pPr algn="l" fontAlgn="t"/>
                      <a:r>
                        <a:rPr lang="en-IN" sz="1200">
                          <a:solidFill>
                            <a:srgbClr val="000000"/>
                          </a:solidFill>
                          <a:effectLst/>
                          <a:latin typeface="verdana" panose="020B0604030504040204" pitchFamily="34" charset="0"/>
                        </a:rPr>
                        <a:t>public Annotation[] getDeclaredAnnotations()</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annotations that are directly present on this element. This method ignores inherited annotations. If there are no annotations directly present on this element, the return value is an array of length 0.</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20148">
                <a:tc>
                  <a:txBody>
                    <a:bodyPr/>
                    <a:lstStyle/>
                    <a:p>
                      <a:pPr algn="l" fontAlgn="t"/>
                      <a:r>
                        <a:rPr lang="en-IN" sz="1200">
                          <a:solidFill>
                            <a:srgbClr val="000000"/>
                          </a:solidFill>
                          <a:effectLst/>
                          <a:latin typeface="verdana" panose="020B0604030504040204" pitchFamily="34" charset="0"/>
                        </a:rPr>
                        <a:t>public &lt;T extends Annotation&gt; T[] getDeclaredAnnotationsByType(Class&lt;T&gt; annotationClass)</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this element's annotations for the specified type if such annotations are either directly present or indirectly present. This method ignores inherited annotations. If there are no specified annotations directly or indirectly present on this element, the return value is an array of length 0. The difference between this method and </a:t>
                      </a:r>
                      <a:r>
                        <a:rPr lang="en-US" sz="1200" dirty="0" err="1">
                          <a:solidFill>
                            <a:srgbClr val="000000"/>
                          </a:solidFill>
                          <a:effectLst/>
                          <a:latin typeface="verdana" panose="020B0604030504040204" pitchFamily="34" charset="0"/>
                        </a:rPr>
                        <a:t>AnnotatedElement.getDeclaredAnnotation</a:t>
                      </a:r>
                      <a:r>
                        <a:rPr lang="en-US" sz="1200" dirty="0">
                          <a:solidFill>
                            <a:srgbClr val="000000"/>
                          </a:solidFill>
                          <a:effectLst/>
                          <a:latin typeface="verdana" panose="020B0604030504040204" pitchFamily="34" charset="0"/>
                        </a:rPr>
                        <a:t>(Class) is that this method detects if its argument is a repeatable annotation type (JLS 9.6), and if so, attempts to find one or more annotations of that type by "looking through" a container annotation if one is present. The caller of this method is free to modify the returned array; it will have no effect on the arrays returned to other callers. It throws </a:t>
                      </a:r>
                      <a:r>
                        <a:rPr lang="en-US" sz="1200" dirty="0" err="1">
                          <a:solidFill>
                            <a:srgbClr val="000000"/>
                          </a:solidFill>
                          <a:effectLst/>
                          <a:latin typeface="verdana" panose="020B0604030504040204" pitchFamily="34" charset="0"/>
                        </a:rPr>
                        <a:t>NullPointerException</a:t>
                      </a:r>
                      <a:r>
                        <a:rPr lang="en-US" sz="1200" dirty="0">
                          <a:solidFill>
                            <a:srgbClr val="000000"/>
                          </a:solidFill>
                          <a:effectLst/>
                          <a:latin typeface="verdana" panose="020B0604030504040204" pitchFamily="34" charset="0"/>
                        </a:rPr>
                        <a:t>, if the given annotation class is null</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714658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Method Parameter Reflection</a:t>
            </a:r>
            <a:endParaRPr lang="en-IN" dirty="0"/>
          </a:p>
        </p:txBody>
      </p:sp>
      <p:graphicFrame>
        <p:nvGraphicFramePr>
          <p:cNvPr id="2" name="Table 1"/>
          <p:cNvGraphicFramePr>
            <a:graphicFrameLocks noGrp="1"/>
          </p:cNvGraphicFramePr>
          <p:nvPr/>
        </p:nvGraphicFramePr>
        <p:xfrm>
          <a:off x="457200" y="1381125"/>
          <a:ext cx="8132896" cy="813636"/>
        </p:xfrm>
        <a:graphic>
          <a:graphicData uri="http://schemas.openxmlformats.org/drawingml/2006/table">
            <a:tbl>
              <a:tblPr/>
              <a:tblGrid>
                <a:gridCol w="4066448">
                  <a:extLst>
                    <a:ext uri="{9D8B030D-6E8A-4147-A177-3AD203B41FA5}">
                      <a16:colId xmlns:a16="http://schemas.microsoft.com/office/drawing/2014/main" val="20000"/>
                    </a:ext>
                  </a:extLst>
                </a:gridCol>
                <a:gridCol w="4066448">
                  <a:extLst>
                    <a:ext uri="{9D8B030D-6E8A-4147-A177-3AD203B41FA5}">
                      <a16:colId xmlns:a16="http://schemas.microsoft.com/office/drawing/2014/main" val="20001"/>
                    </a:ext>
                  </a:extLst>
                </a:gridCol>
              </a:tblGrid>
              <a:tr h="225824">
                <a:tc>
                  <a:txBody>
                    <a:bodyPr/>
                    <a:lstStyle/>
                    <a:p>
                      <a:pPr algn="l" fontAlgn="t"/>
                      <a:r>
                        <a:rPr lang="en-IN" sz="1200" dirty="0">
                          <a:solidFill>
                            <a:srgbClr val="000000"/>
                          </a:solidFill>
                          <a:effectLst/>
                          <a:latin typeface="verdana" panose="020B0604030504040204" pitchFamily="34" charset="0"/>
                        </a:rPr>
                        <a:t>public Executable </a:t>
                      </a:r>
                      <a:r>
                        <a:rPr lang="en-IN" sz="1200" dirty="0" err="1">
                          <a:solidFill>
                            <a:srgbClr val="000000"/>
                          </a:solidFill>
                          <a:effectLst/>
                          <a:latin typeface="verdana" panose="020B0604030504040204" pitchFamily="34" charset="0"/>
                        </a:rPr>
                        <a:t>getDeclaringExecutable</a:t>
                      </a:r>
                      <a:r>
                        <a:rPr lang="en-IN" sz="1200" dirty="0">
                          <a:solidFill>
                            <a:srgbClr val="000000"/>
                          </a:solidFill>
                          <a:effectLst/>
                          <a:latin typeface="verdana" panose="020B0604030504040204" pitchFamily="34" charset="0"/>
                        </a:rPr>
                        <a:t>()</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the Executable which declares this parameter.</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18206">
                <a:tc>
                  <a:txBody>
                    <a:bodyPr/>
                    <a:lstStyle/>
                    <a:p>
                      <a:pPr algn="l" fontAlgn="t"/>
                      <a:r>
                        <a:rPr lang="en-IN" sz="1200">
                          <a:solidFill>
                            <a:srgbClr val="000000"/>
                          </a:solidFill>
                          <a:effectLst/>
                          <a:latin typeface="verdana" panose="020B0604030504040204" pitchFamily="34" charset="0"/>
                        </a:rPr>
                        <a:t>public int getModifiers()</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the modifier flags for the parameter represented by this Parameter object.</a:t>
                      </a:r>
                    </a:p>
                  </a:txBody>
                  <a:tcPr marL="20529" marR="20529" marT="20529" marB="2052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45613340"/>
              </p:ext>
            </p:extLst>
          </p:nvPr>
        </p:nvGraphicFramePr>
        <p:xfrm>
          <a:off x="457200" y="2195660"/>
          <a:ext cx="8132896" cy="4196140"/>
        </p:xfrm>
        <a:graphic>
          <a:graphicData uri="http://schemas.openxmlformats.org/drawingml/2006/table">
            <a:tbl>
              <a:tblPr/>
              <a:tblGrid>
                <a:gridCol w="4066448">
                  <a:extLst>
                    <a:ext uri="{9D8B030D-6E8A-4147-A177-3AD203B41FA5}">
                      <a16:colId xmlns:a16="http://schemas.microsoft.com/office/drawing/2014/main" val="20000"/>
                    </a:ext>
                  </a:extLst>
                </a:gridCol>
                <a:gridCol w="4066448">
                  <a:extLst>
                    <a:ext uri="{9D8B030D-6E8A-4147-A177-3AD203B41FA5}">
                      <a16:colId xmlns:a16="http://schemas.microsoft.com/office/drawing/2014/main" val="20001"/>
                    </a:ext>
                  </a:extLst>
                </a:gridCol>
              </a:tblGrid>
              <a:tr h="1157140">
                <a:tc>
                  <a:txBody>
                    <a:bodyPr/>
                    <a:lstStyle/>
                    <a:p>
                      <a:pPr algn="l" fontAlgn="t"/>
                      <a:r>
                        <a:rPr lang="en-IN" sz="1100" dirty="0">
                          <a:solidFill>
                            <a:srgbClr val="000000"/>
                          </a:solidFill>
                          <a:effectLst/>
                          <a:latin typeface="verdana" panose="020B0604030504040204" pitchFamily="34" charset="0"/>
                        </a:rPr>
                        <a:t>public String </a:t>
                      </a:r>
                      <a:r>
                        <a:rPr lang="en-IN" sz="1100" dirty="0" err="1">
                          <a:solidFill>
                            <a:srgbClr val="000000"/>
                          </a:solidFill>
                          <a:effectLst/>
                          <a:latin typeface="verdana" panose="020B0604030504040204" pitchFamily="34" charset="0"/>
                        </a:rPr>
                        <a:t>getName</a:t>
                      </a:r>
                      <a:r>
                        <a:rPr lang="en-IN" sz="1100" dirty="0">
                          <a:solidFill>
                            <a:srgbClr val="000000"/>
                          </a:solidFill>
                          <a:effectLst/>
                          <a:latin typeface="verdana" panose="020B0604030504040204" pitchFamily="34" charset="0"/>
                        </a:rPr>
                        <a:t>()</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panose="020B0604030504040204" pitchFamily="34" charset="0"/>
                        </a:rPr>
                        <a:t>It returns the name of the parameter. If the parameter's name is present, this method returns the name provided by the class file. Otherwise, this method synthesizes a name of the form </a:t>
                      </a:r>
                      <a:r>
                        <a:rPr lang="en-US" sz="1100" dirty="0" err="1">
                          <a:solidFill>
                            <a:srgbClr val="000000"/>
                          </a:solidFill>
                          <a:effectLst/>
                          <a:latin typeface="verdana" panose="020B0604030504040204" pitchFamily="34" charset="0"/>
                        </a:rPr>
                        <a:t>argN</a:t>
                      </a:r>
                      <a:r>
                        <a:rPr lang="en-US" sz="1100" dirty="0">
                          <a:solidFill>
                            <a:srgbClr val="000000"/>
                          </a:solidFill>
                          <a:effectLst/>
                          <a:latin typeface="verdana" panose="020B0604030504040204" pitchFamily="34" charset="0"/>
                        </a:rPr>
                        <a:t>, where N is the index of the parameter in the descriptor of the method which declares the parameter.</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30694">
                <a:tc>
                  <a:txBody>
                    <a:bodyPr/>
                    <a:lstStyle/>
                    <a:p>
                      <a:pPr algn="l" fontAlgn="t"/>
                      <a:r>
                        <a:rPr lang="en-IN" sz="1100">
                          <a:solidFill>
                            <a:srgbClr val="000000"/>
                          </a:solidFill>
                          <a:effectLst/>
                          <a:latin typeface="verdana" panose="020B0604030504040204" pitchFamily="34" charset="0"/>
                        </a:rPr>
                        <a:t>public Type getParameterizedType()</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Type object that identifies the parameterized type for the parameter represented by this Parameter object.</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1"/>
                  </a:ext>
                </a:extLst>
              </a:tr>
              <a:tr h="759750">
                <a:tc>
                  <a:txBody>
                    <a:bodyPr/>
                    <a:lstStyle/>
                    <a:p>
                      <a:pPr algn="l" fontAlgn="t"/>
                      <a:r>
                        <a:rPr lang="en-IN" sz="1100">
                          <a:solidFill>
                            <a:srgbClr val="000000"/>
                          </a:solidFill>
                          <a:effectLst/>
                          <a:latin typeface="verdana" panose="020B0604030504040204" pitchFamily="34" charset="0"/>
                        </a:rPr>
                        <a:t>public Class&lt;?&gt; getType()</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Class object that identifies the declared type for the parameter represented by this Parameter object.</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88806">
                <a:tc>
                  <a:txBody>
                    <a:bodyPr/>
                    <a:lstStyle/>
                    <a:p>
                      <a:pPr algn="l" fontAlgn="t"/>
                      <a:r>
                        <a:rPr lang="en-IN" sz="1100">
                          <a:solidFill>
                            <a:srgbClr val="000000"/>
                          </a:solidFill>
                          <a:effectLst/>
                          <a:latin typeface="verdana" panose="020B0604030504040204" pitchFamily="34" charset="0"/>
                        </a:rPr>
                        <a:t>public int hashCode()mul int arg0 int arg1 add int arg0 int arg1</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hash code based on the executable's hash code and the index.</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3"/>
                  </a:ext>
                </a:extLst>
              </a:tr>
              <a:tr h="759750">
                <a:tc>
                  <a:txBody>
                    <a:bodyPr/>
                    <a:lstStyle/>
                    <a:p>
                      <a:pPr algn="l" fontAlgn="t"/>
                      <a:r>
                        <a:rPr lang="en-IN" sz="1100">
                          <a:solidFill>
                            <a:srgbClr val="000000"/>
                          </a:solidFill>
                          <a:effectLst/>
                          <a:latin typeface="verdana" panose="020B0604030504040204" pitchFamily="34" charset="0"/>
                        </a:rPr>
                        <a:t>public boolean isImplicit()</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panose="020B0604030504040204" pitchFamily="34" charset="0"/>
                        </a:rPr>
                        <a:t>It returns true if this parameter is implicitly declared in source code. Otherwise, returns false.</a:t>
                      </a:r>
                    </a:p>
                  </a:txBody>
                  <a:tcPr marL="37988" marR="37988" marT="37988" marB="379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867005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Java Type Annotations</a:t>
            </a:r>
          </a:p>
          <a:p>
            <a:r>
              <a:rPr lang="en-IN" dirty="0"/>
              <a:t>@</a:t>
            </a:r>
            <a:r>
              <a:rPr lang="en-IN" dirty="0" err="1"/>
              <a:t>NonNull</a:t>
            </a:r>
            <a:r>
              <a:rPr lang="en-IN" dirty="0"/>
              <a:t> String </a:t>
            </a:r>
            <a:r>
              <a:rPr lang="en-IN" dirty="0" err="1"/>
              <a:t>str</a:t>
            </a:r>
            <a:r>
              <a:rPr lang="en-IN" dirty="0"/>
              <a:t>;  </a:t>
            </a:r>
          </a:p>
          <a:p>
            <a:r>
              <a:rPr lang="en-IN" dirty="0"/>
              <a:t>@</a:t>
            </a:r>
            <a:r>
              <a:rPr lang="en-IN" dirty="0" err="1"/>
              <a:t>NonNull</a:t>
            </a:r>
            <a:r>
              <a:rPr lang="en-IN" dirty="0"/>
              <a:t> List&lt;String&gt;  </a:t>
            </a:r>
          </a:p>
          <a:p>
            <a:r>
              <a:rPr lang="en-IN" dirty="0"/>
              <a:t>List&lt;@</a:t>
            </a:r>
            <a:r>
              <a:rPr lang="en-IN" dirty="0" err="1"/>
              <a:t>NonNull</a:t>
            </a:r>
            <a:r>
              <a:rPr lang="en-IN" dirty="0"/>
              <a:t> String&gt; </a:t>
            </a:r>
            <a:r>
              <a:rPr lang="en-IN" dirty="0" err="1"/>
              <a:t>str</a:t>
            </a:r>
            <a:r>
              <a:rPr lang="en-IN" dirty="0"/>
              <a:t>  </a:t>
            </a:r>
          </a:p>
          <a:p>
            <a:r>
              <a:rPr lang="en-IN" dirty="0"/>
              <a:t>Arrays&lt;@</a:t>
            </a:r>
            <a:r>
              <a:rPr lang="en-IN" dirty="0" err="1"/>
              <a:t>NonNegative</a:t>
            </a:r>
            <a:r>
              <a:rPr lang="en-IN" dirty="0"/>
              <a:t> Integer&gt; sort  </a:t>
            </a:r>
          </a:p>
          <a:p>
            <a:r>
              <a:rPr lang="en-IN" dirty="0"/>
              <a:t>@Encrypted File </a:t>
            </a:r>
            <a:r>
              <a:rPr lang="en-IN" dirty="0" err="1"/>
              <a:t>file</a:t>
            </a:r>
            <a:r>
              <a:rPr lang="en-IN" dirty="0"/>
              <a:t>  </a:t>
            </a:r>
          </a:p>
          <a:p>
            <a:r>
              <a:rPr lang="en-IN" dirty="0"/>
              <a:t>@Open Connection </a:t>
            </a:r>
            <a:r>
              <a:rPr lang="en-IN" dirty="0" err="1"/>
              <a:t>connection</a:t>
            </a:r>
            <a:r>
              <a:rPr lang="en-IN" dirty="0"/>
              <a:t>  </a:t>
            </a:r>
          </a:p>
          <a:p>
            <a:endParaRPr lang="en-IN" dirty="0"/>
          </a:p>
          <a:p>
            <a:endParaRPr lang="en-IN" dirty="0"/>
          </a:p>
        </p:txBody>
      </p:sp>
      <p:sp>
        <p:nvSpPr>
          <p:cNvPr id="3" name="Title 2"/>
          <p:cNvSpPr>
            <a:spLocks noGrp="1"/>
          </p:cNvSpPr>
          <p:nvPr>
            <p:ph type="title"/>
          </p:nvPr>
        </p:nvSpPr>
        <p:spPr/>
        <p:txBody>
          <a:bodyPr/>
          <a:lstStyle/>
          <a:p>
            <a:r>
              <a:rPr lang="en-US" b="0" dirty="0"/>
              <a:t>Java Type and Repeating Annotations</a:t>
            </a:r>
            <a:br>
              <a:rPr lang="en-US" b="0" dirty="0"/>
            </a:br>
            <a:endParaRPr lang="en-IN" dirty="0"/>
          </a:p>
        </p:txBody>
      </p:sp>
    </p:spTree>
    <p:extLst>
      <p:ext uri="{BB962C8B-B14F-4D97-AF65-F5344CB8AC3E}">
        <p14:creationId xmlns:p14="http://schemas.microsoft.com/office/powerpoint/2010/main" val="677066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dirty="0"/>
              <a:t>New date-time API is introduced in Java 8 to overcome the following drawbacks of old date-time API :</a:t>
            </a:r>
          </a:p>
          <a:p>
            <a:pPr fontAlgn="base"/>
            <a:r>
              <a:rPr lang="en-US" b="1" dirty="0"/>
              <a:t>Not thread safe : </a:t>
            </a:r>
            <a:r>
              <a:rPr lang="en-US" dirty="0"/>
              <a:t>Unlike old </a:t>
            </a:r>
            <a:r>
              <a:rPr lang="en-US" dirty="0" err="1"/>
              <a:t>java.util.Date</a:t>
            </a:r>
            <a:r>
              <a:rPr lang="en-US" dirty="0"/>
              <a:t> which is not thread safe the new date-time API is </a:t>
            </a:r>
            <a:r>
              <a:rPr lang="en-US" i="1" dirty="0"/>
              <a:t>immutable</a:t>
            </a:r>
            <a:r>
              <a:rPr lang="en-US" dirty="0"/>
              <a:t> and doesn’t have setter methods.</a:t>
            </a:r>
          </a:p>
          <a:p>
            <a:pPr fontAlgn="base"/>
            <a:r>
              <a:rPr lang="en-US" b="1" dirty="0"/>
              <a:t>Less operations : </a:t>
            </a:r>
            <a:r>
              <a:rPr lang="en-US" dirty="0"/>
              <a:t>In old API there are only few date operations but the new API provides us with many date operations.</a:t>
            </a:r>
          </a:p>
          <a:p>
            <a:endParaRPr lang="en-IN" dirty="0"/>
          </a:p>
        </p:txBody>
      </p:sp>
      <p:sp>
        <p:nvSpPr>
          <p:cNvPr id="3" name="Title 2"/>
          <p:cNvSpPr>
            <a:spLocks noGrp="1"/>
          </p:cNvSpPr>
          <p:nvPr>
            <p:ph type="title"/>
          </p:nvPr>
        </p:nvSpPr>
        <p:spPr/>
        <p:txBody>
          <a:bodyPr/>
          <a:lstStyle/>
          <a:p>
            <a:r>
              <a:rPr lang="en-US" b="0" dirty="0"/>
              <a:t>New Date-Time API in Java 8</a:t>
            </a:r>
            <a:br>
              <a:rPr lang="en-US" b="0" dirty="0"/>
            </a:br>
            <a:endParaRPr lang="en-IN" dirty="0"/>
          </a:p>
        </p:txBody>
      </p:sp>
    </p:spTree>
    <p:extLst>
      <p:ext uri="{BB962C8B-B14F-4D97-AF65-F5344CB8AC3E}">
        <p14:creationId xmlns:p14="http://schemas.microsoft.com/office/powerpoint/2010/main" val="9378532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dirty="0"/>
              <a:t>Java 8 under the package </a:t>
            </a:r>
            <a:r>
              <a:rPr lang="en-US" dirty="0" err="1"/>
              <a:t>java.time</a:t>
            </a:r>
            <a:r>
              <a:rPr lang="en-US" dirty="0"/>
              <a:t> introduced a new date-time API, most important classes among them are :</a:t>
            </a:r>
          </a:p>
          <a:p>
            <a:pPr fontAlgn="base"/>
            <a:r>
              <a:rPr lang="en-US" b="1" dirty="0"/>
              <a:t>Local : </a:t>
            </a:r>
            <a:r>
              <a:rPr lang="en-US" dirty="0"/>
              <a:t>Simplified date-time API with no complexity of </a:t>
            </a:r>
            <a:r>
              <a:rPr lang="en-US" dirty="0" err="1"/>
              <a:t>timezone</a:t>
            </a:r>
            <a:r>
              <a:rPr lang="en-US" dirty="0"/>
              <a:t> handling.</a:t>
            </a:r>
          </a:p>
          <a:p>
            <a:pPr fontAlgn="base"/>
            <a:r>
              <a:rPr lang="en-US" b="1" dirty="0"/>
              <a:t>Zoned : </a:t>
            </a:r>
            <a:r>
              <a:rPr lang="en-US" dirty="0"/>
              <a:t>Specialized date-time API to deal with various </a:t>
            </a:r>
            <a:r>
              <a:rPr lang="en-US" dirty="0" err="1"/>
              <a:t>timezones</a:t>
            </a:r>
            <a:r>
              <a:rPr lang="en-US" dirty="0"/>
              <a:t>.</a:t>
            </a:r>
          </a:p>
          <a:p>
            <a:endParaRPr lang="en-IN" dirty="0"/>
          </a:p>
        </p:txBody>
      </p:sp>
      <p:sp>
        <p:nvSpPr>
          <p:cNvPr id="3" name="Title 2"/>
          <p:cNvSpPr>
            <a:spLocks noGrp="1"/>
          </p:cNvSpPr>
          <p:nvPr>
            <p:ph type="title"/>
          </p:nvPr>
        </p:nvSpPr>
        <p:spPr/>
        <p:txBody>
          <a:bodyPr/>
          <a:lstStyle/>
          <a:p>
            <a:r>
              <a:rPr lang="en-US" b="0" dirty="0"/>
              <a:t>New Date-Time API in Java 8</a:t>
            </a:r>
            <a:br>
              <a:rPr lang="en-US" b="0" dirty="0"/>
            </a:br>
            <a:endParaRPr lang="en-IN" dirty="0"/>
          </a:p>
        </p:txBody>
      </p:sp>
    </p:spTree>
    <p:extLst>
      <p:ext uri="{BB962C8B-B14F-4D97-AF65-F5344CB8AC3E}">
        <p14:creationId xmlns:p14="http://schemas.microsoft.com/office/powerpoint/2010/main" val="794088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728813-8A4B-4910-963B-38CEB078DF25}"/>
              </a:ext>
            </a:extLst>
          </p:cNvPr>
          <p:cNvSpPr>
            <a:spLocks noGrp="1"/>
          </p:cNvSpPr>
          <p:nvPr>
            <p:ph sz="quarter" idx="12"/>
          </p:nvPr>
        </p:nvSpPr>
        <p:spPr/>
        <p:txBody>
          <a:bodyPr/>
          <a:lstStyle/>
          <a:p>
            <a:pPr marL="0" indent="0">
              <a:buNone/>
            </a:pPr>
            <a:r>
              <a:rPr lang="en-US" dirty="0"/>
              <a:t>Lambda expression vs method in Java</a:t>
            </a:r>
          </a:p>
          <a:p>
            <a:r>
              <a:rPr lang="en-US" dirty="0"/>
              <a:t>A method (or function) in Java has these main parts:</a:t>
            </a:r>
          </a:p>
          <a:p>
            <a:r>
              <a:rPr lang="en-US" dirty="0"/>
              <a:t>1. Name</a:t>
            </a:r>
          </a:p>
          <a:p>
            <a:r>
              <a:rPr lang="en-US" dirty="0"/>
              <a:t>2. Parameter list</a:t>
            </a:r>
          </a:p>
          <a:p>
            <a:r>
              <a:rPr lang="en-US" dirty="0"/>
              <a:t>3. Body</a:t>
            </a:r>
          </a:p>
          <a:p>
            <a:r>
              <a:rPr lang="en-US" dirty="0"/>
              <a:t>4. return type.</a:t>
            </a:r>
            <a:endParaRPr lang="en-IN" dirty="0"/>
          </a:p>
        </p:txBody>
      </p:sp>
      <p:sp>
        <p:nvSpPr>
          <p:cNvPr id="3" name="Title 2">
            <a:extLst>
              <a:ext uri="{FF2B5EF4-FFF2-40B4-BE49-F238E27FC236}">
                <a16:creationId xmlns:a16="http://schemas.microsoft.com/office/drawing/2014/main" id="{E3AA92D3-7C08-4662-B3AB-450B42590A14}"/>
              </a:ext>
            </a:extLst>
          </p:cNvPr>
          <p:cNvSpPr>
            <a:spLocks noGrp="1"/>
          </p:cNvSpPr>
          <p:nvPr>
            <p:ph type="title"/>
          </p:nvPr>
        </p:nvSpPr>
        <p:spPr/>
        <p:txBody>
          <a:bodyPr/>
          <a:lstStyle/>
          <a:p>
            <a:r>
              <a:rPr lang="en-IN" dirty="0"/>
              <a:t>Lambda Expressions</a:t>
            </a:r>
          </a:p>
        </p:txBody>
      </p:sp>
    </p:spTree>
    <p:extLst>
      <p:ext uri="{BB962C8B-B14F-4D97-AF65-F5344CB8AC3E}">
        <p14:creationId xmlns:p14="http://schemas.microsoft.com/office/powerpoint/2010/main" val="18230754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JDBC-ODBC Bridge has been removed.</a:t>
            </a:r>
          </a:p>
          <a:p>
            <a:r>
              <a:rPr lang="en-US" dirty="0"/>
              <a:t>Oracle does not support the JDBC-ODBC Bridge. Oracle recommends that you use JDBC drivers provided by the vendor of your database instead of the JDBC-ODBC Bridge.</a:t>
            </a:r>
          </a:p>
        </p:txBody>
      </p:sp>
      <p:sp>
        <p:nvSpPr>
          <p:cNvPr id="3" name="Title 2"/>
          <p:cNvSpPr>
            <a:spLocks noGrp="1"/>
          </p:cNvSpPr>
          <p:nvPr>
            <p:ph type="title"/>
          </p:nvPr>
        </p:nvSpPr>
        <p:spPr/>
        <p:txBody>
          <a:bodyPr/>
          <a:lstStyle/>
          <a:p>
            <a:r>
              <a:rPr lang="en-IN" b="0" dirty="0"/>
              <a:t>Java 8 JDBC Improvements</a:t>
            </a:r>
            <a:br>
              <a:rPr lang="en-IN" b="0" dirty="0"/>
            </a:br>
            <a:endParaRPr lang="en-IN" dirty="0"/>
          </a:p>
        </p:txBody>
      </p:sp>
    </p:spTree>
    <p:extLst>
      <p:ext uri="{BB962C8B-B14F-4D97-AF65-F5344CB8AC3E}">
        <p14:creationId xmlns:p14="http://schemas.microsoft.com/office/powerpoint/2010/main" val="1948805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Added some new features in JDBC 4.2.</a:t>
            </a:r>
          </a:p>
          <a:p>
            <a:r>
              <a:rPr lang="en-US" dirty="0"/>
              <a:t>Java JDBC 4.2 introduces the following features:</a:t>
            </a:r>
          </a:p>
          <a:p>
            <a:r>
              <a:rPr lang="en-US" dirty="0"/>
              <a:t>Addition of REF_CURSOR support.</a:t>
            </a:r>
          </a:p>
          <a:p>
            <a:r>
              <a:rPr lang="en-US" dirty="0"/>
              <a:t>Addition of </a:t>
            </a:r>
            <a:r>
              <a:rPr lang="en-US" dirty="0" err="1"/>
              <a:t>java.sql.DriverAction</a:t>
            </a:r>
            <a:r>
              <a:rPr lang="en-US" dirty="0"/>
              <a:t> Interface</a:t>
            </a:r>
          </a:p>
          <a:p>
            <a:r>
              <a:rPr lang="en-US" dirty="0"/>
              <a:t>Addition of security check on </a:t>
            </a:r>
            <a:r>
              <a:rPr lang="en-US" dirty="0" err="1"/>
              <a:t>deregisterDriver</a:t>
            </a:r>
            <a:r>
              <a:rPr lang="en-US" dirty="0"/>
              <a:t> Method in </a:t>
            </a:r>
            <a:r>
              <a:rPr lang="en-US" dirty="0" err="1"/>
              <a:t>DriverManager</a:t>
            </a:r>
            <a:r>
              <a:rPr lang="en-US" dirty="0"/>
              <a:t> Class</a:t>
            </a:r>
          </a:p>
          <a:p>
            <a:r>
              <a:rPr lang="en-US" dirty="0"/>
              <a:t>Addition of the </a:t>
            </a:r>
            <a:r>
              <a:rPr lang="en-US" dirty="0" err="1"/>
              <a:t>java.sql.SQLType</a:t>
            </a:r>
            <a:r>
              <a:rPr lang="en-US" dirty="0"/>
              <a:t> Interface</a:t>
            </a:r>
          </a:p>
          <a:p>
            <a:r>
              <a:rPr lang="en-US" dirty="0"/>
              <a:t>Addition of the </a:t>
            </a:r>
            <a:r>
              <a:rPr lang="en-US" dirty="0" err="1"/>
              <a:t>java.sql.JDBCType</a:t>
            </a:r>
            <a:r>
              <a:rPr lang="en-US" dirty="0"/>
              <a:t> </a:t>
            </a:r>
            <a:r>
              <a:rPr lang="en-US" dirty="0" err="1"/>
              <a:t>Enum</a:t>
            </a:r>
            <a:endParaRPr lang="en-US" dirty="0"/>
          </a:p>
          <a:p>
            <a:r>
              <a:rPr lang="en-US" dirty="0"/>
              <a:t>Add Support for large update counts</a:t>
            </a:r>
          </a:p>
          <a:p>
            <a:r>
              <a:rPr lang="en-US" dirty="0"/>
              <a:t>Changes to the existing interfaces</a:t>
            </a:r>
          </a:p>
          <a:p>
            <a:r>
              <a:rPr lang="en-US" dirty="0" err="1"/>
              <a:t>Rowset</a:t>
            </a:r>
            <a:r>
              <a:rPr lang="en-US" dirty="0"/>
              <a:t> 1.2: Lists the enhancements for JDBC </a:t>
            </a:r>
            <a:r>
              <a:rPr lang="en-US" dirty="0" err="1"/>
              <a:t>RowSet</a:t>
            </a:r>
            <a:r>
              <a:rPr lang="en-US" dirty="0"/>
              <a:t>.</a:t>
            </a:r>
          </a:p>
        </p:txBody>
      </p:sp>
      <p:sp>
        <p:nvSpPr>
          <p:cNvPr id="3" name="Title 2"/>
          <p:cNvSpPr>
            <a:spLocks noGrp="1"/>
          </p:cNvSpPr>
          <p:nvPr>
            <p:ph type="title"/>
          </p:nvPr>
        </p:nvSpPr>
        <p:spPr/>
        <p:txBody>
          <a:bodyPr/>
          <a:lstStyle/>
          <a:p>
            <a:r>
              <a:rPr lang="en-IN" b="0" dirty="0"/>
              <a:t>Java 8 JDBC Improvements</a:t>
            </a:r>
            <a:br>
              <a:rPr lang="en-IN" b="0" dirty="0"/>
            </a:br>
            <a:endParaRPr lang="en-IN" dirty="0"/>
          </a:p>
        </p:txBody>
      </p:sp>
    </p:spTree>
    <p:extLst>
      <p:ext uri="{BB962C8B-B14F-4D97-AF65-F5344CB8AC3E}">
        <p14:creationId xmlns:p14="http://schemas.microsoft.com/office/powerpoint/2010/main" val="34821867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JDBC Improvements</a:t>
            </a:r>
            <a:br>
              <a:rPr lang="en-IN" b="0" dirty="0"/>
            </a:br>
            <a:endParaRPr lang="en-IN" dirty="0"/>
          </a:p>
        </p:txBody>
      </p:sp>
      <p:pic>
        <p:nvPicPr>
          <p:cNvPr id="29698" name="Picture 2" descr="Java 8 JDBC Improv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620000" cy="5327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1110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Lambdas</a:t>
            </a:r>
          </a:p>
          <a:p>
            <a:pPr lvl="1"/>
            <a:r>
              <a:rPr lang="en-US" dirty="0"/>
              <a:t>Stream API</a:t>
            </a:r>
          </a:p>
          <a:p>
            <a:pPr lvl="1"/>
            <a:r>
              <a:rPr lang="en-US" dirty="0"/>
              <a:t>Base 64</a:t>
            </a:r>
          </a:p>
          <a:p>
            <a:pPr lvl="1"/>
            <a:r>
              <a:rPr lang="en-US" dirty="0" err="1"/>
              <a:t>Nashorn</a:t>
            </a:r>
            <a:endParaRPr lang="en-US" dirty="0"/>
          </a:p>
          <a:p>
            <a:pPr lvl="1"/>
            <a:r>
              <a:rPr lang="en-US" dirty="0"/>
              <a:t>Reflection</a:t>
            </a:r>
          </a:p>
          <a:p>
            <a:pPr lvl="1"/>
            <a:r>
              <a:rPr lang="en-US" dirty="0"/>
              <a:t>Date Time API</a:t>
            </a:r>
          </a:p>
          <a:p>
            <a:pPr lvl="1"/>
            <a:r>
              <a:rPr lang="en-US" dirty="0"/>
              <a:t>Repeated Annotations</a:t>
            </a:r>
          </a:p>
          <a:p>
            <a:pPr lvl="1"/>
            <a:r>
              <a:rPr lang="en-US" dirty="0"/>
              <a:t>JDBC Improvements</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728813-8A4B-4910-963B-38CEB078DF25}"/>
              </a:ext>
            </a:extLst>
          </p:cNvPr>
          <p:cNvSpPr>
            <a:spLocks noGrp="1"/>
          </p:cNvSpPr>
          <p:nvPr>
            <p:ph sz="quarter" idx="12"/>
          </p:nvPr>
        </p:nvSpPr>
        <p:spPr/>
        <p:txBody>
          <a:bodyPr/>
          <a:lstStyle/>
          <a:p>
            <a:pPr marL="0" indent="0">
              <a:buNone/>
            </a:pPr>
            <a:r>
              <a:rPr lang="en-US" dirty="0"/>
              <a:t>A lambda expression in Java has these main parts:</a:t>
            </a:r>
          </a:p>
          <a:p>
            <a:r>
              <a:rPr lang="en-US" dirty="0"/>
              <a:t>Lambda expression only has body and parameter list.</a:t>
            </a:r>
          </a:p>
          <a:p>
            <a:r>
              <a:rPr lang="en-US" dirty="0"/>
              <a:t>1. No name – function is anonymous, so we don’t care about the name</a:t>
            </a:r>
          </a:p>
          <a:p>
            <a:r>
              <a:rPr lang="en-US" dirty="0"/>
              <a:t>2. Parameter list</a:t>
            </a:r>
          </a:p>
          <a:p>
            <a:r>
              <a:rPr lang="en-US" dirty="0"/>
              <a:t>3. Body – This is the main part of the function.</a:t>
            </a:r>
          </a:p>
          <a:p>
            <a:r>
              <a:rPr lang="en-US" dirty="0"/>
              <a:t>4. No return type – The java 8 compiler is able to infer the return type by checking the code. you need not to mention it explicitly.</a:t>
            </a:r>
            <a:endParaRPr lang="en-IN" dirty="0"/>
          </a:p>
        </p:txBody>
      </p:sp>
      <p:sp>
        <p:nvSpPr>
          <p:cNvPr id="3" name="Title 2">
            <a:extLst>
              <a:ext uri="{FF2B5EF4-FFF2-40B4-BE49-F238E27FC236}">
                <a16:creationId xmlns:a16="http://schemas.microsoft.com/office/drawing/2014/main" id="{E3AA92D3-7C08-4662-B3AB-450B42590A14}"/>
              </a:ext>
            </a:extLst>
          </p:cNvPr>
          <p:cNvSpPr>
            <a:spLocks noGrp="1"/>
          </p:cNvSpPr>
          <p:nvPr>
            <p:ph type="title"/>
          </p:nvPr>
        </p:nvSpPr>
        <p:spPr/>
        <p:txBody>
          <a:bodyPr/>
          <a:lstStyle/>
          <a:p>
            <a:r>
              <a:rPr lang="en-IN" dirty="0"/>
              <a:t>Lambda Expressions</a:t>
            </a:r>
          </a:p>
        </p:txBody>
      </p:sp>
    </p:spTree>
    <p:extLst>
      <p:ext uri="{BB962C8B-B14F-4D97-AF65-F5344CB8AC3E}">
        <p14:creationId xmlns:p14="http://schemas.microsoft.com/office/powerpoint/2010/main" val="2557653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Lambda Expression Syntax</a:t>
            </a:r>
            <a:br>
              <a:rPr lang="en-IN" b="0" dirty="0"/>
            </a:br>
            <a:endParaRPr lang="en-IN" dirty="0"/>
          </a:p>
        </p:txBody>
      </p:sp>
      <p:pic>
        <p:nvPicPr>
          <p:cNvPr id="4" name="Picture 3">
            <a:extLst>
              <a:ext uri="{FF2B5EF4-FFF2-40B4-BE49-F238E27FC236}">
                <a16:creationId xmlns:a16="http://schemas.microsoft.com/office/drawing/2014/main" id="{6232C4AB-E42A-40EA-E001-9F8D41E0D180}"/>
              </a:ext>
            </a:extLst>
          </p:cNvPr>
          <p:cNvPicPr>
            <a:picLocks noChangeAspect="1"/>
          </p:cNvPicPr>
          <p:nvPr/>
        </p:nvPicPr>
        <p:blipFill>
          <a:blip r:embed="rId2"/>
          <a:stretch>
            <a:fillRect/>
          </a:stretch>
        </p:blipFill>
        <p:spPr>
          <a:xfrm>
            <a:off x="1066800" y="1447800"/>
            <a:ext cx="7445829" cy="5029200"/>
          </a:xfrm>
          <a:prstGeom prst="rect">
            <a:avLst/>
          </a:prstGeom>
        </p:spPr>
      </p:pic>
    </p:spTree>
    <p:extLst>
      <p:ext uri="{BB962C8B-B14F-4D97-AF65-F5344CB8AC3E}">
        <p14:creationId xmlns:p14="http://schemas.microsoft.com/office/powerpoint/2010/main" val="1794074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3364E-E978-5810-94AC-389D83C1C1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D69EAF-777F-DFDA-B35E-A411A51582BF}"/>
              </a:ext>
            </a:extLst>
          </p:cNvPr>
          <p:cNvSpPr>
            <a:spLocks noGrp="1"/>
          </p:cNvSpPr>
          <p:nvPr>
            <p:ph type="title"/>
          </p:nvPr>
        </p:nvSpPr>
        <p:spPr/>
        <p:txBody>
          <a:bodyPr/>
          <a:lstStyle/>
          <a:p>
            <a:r>
              <a:rPr lang="en-IN" b="0" dirty="0"/>
              <a:t>Java Lambda Expression Syntax</a:t>
            </a:r>
            <a:br>
              <a:rPr lang="en-IN" b="0" dirty="0"/>
            </a:br>
            <a:endParaRPr lang="en-IN" dirty="0"/>
          </a:p>
        </p:txBody>
      </p:sp>
      <p:pic>
        <p:nvPicPr>
          <p:cNvPr id="5" name="Picture 4">
            <a:extLst>
              <a:ext uri="{FF2B5EF4-FFF2-40B4-BE49-F238E27FC236}">
                <a16:creationId xmlns:a16="http://schemas.microsoft.com/office/drawing/2014/main" id="{9E149083-F300-BBD7-2141-615BEC30D061}"/>
              </a:ext>
            </a:extLst>
          </p:cNvPr>
          <p:cNvPicPr>
            <a:picLocks noChangeAspect="1"/>
          </p:cNvPicPr>
          <p:nvPr/>
        </p:nvPicPr>
        <p:blipFill>
          <a:blip r:embed="rId2"/>
          <a:stretch>
            <a:fillRect/>
          </a:stretch>
        </p:blipFill>
        <p:spPr>
          <a:xfrm>
            <a:off x="914400" y="1676400"/>
            <a:ext cx="6858000" cy="4044988"/>
          </a:xfrm>
          <a:prstGeom prst="rect">
            <a:avLst/>
          </a:prstGeom>
        </p:spPr>
      </p:pic>
    </p:spTree>
    <p:extLst>
      <p:ext uri="{BB962C8B-B14F-4D97-AF65-F5344CB8AC3E}">
        <p14:creationId xmlns:p14="http://schemas.microsoft.com/office/powerpoint/2010/main" val="1749647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Lambda Expression Syntax</a:t>
            </a:r>
            <a:br>
              <a:rPr lang="en-IN" b="0" dirty="0"/>
            </a:br>
            <a:endParaRPr lang="en-IN" dirty="0"/>
          </a:p>
        </p:txBody>
      </p:sp>
      <p:pic>
        <p:nvPicPr>
          <p:cNvPr id="2" name="Picture 1"/>
          <p:cNvPicPr>
            <a:picLocks noChangeAspect="1"/>
          </p:cNvPicPr>
          <p:nvPr/>
        </p:nvPicPr>
        <p:blipFill rotWithShape="1">
          <a:blip r:embed="rId2"/>
          <a:srcRect r="5764"/>
          <a:stretch/>
        </p:blipFill>
        <p:spPr>
          <a:xfrm>
            <a:off x="609600" y="1371600"/>
            <a:ext cx="7696200" cy="4914648"/>
          </a:xfrm>
          <a:prstGeom prst="rect">
            <a:avLst/>
          </a:prstGeom>
        </p:spPr>
      </p:pic>
    </p:spTree>
    <p:extLst>
      <p:ext uri="{BB962C8B-B14F-4D97-AF65-F5344CB8AC3E}">
        <p14:creationId xmlns:p14="http://schemas.microsoft.com/office/powerpoint/2010/main" val="2422755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95875"/>
          </a:xfrm>
        </p:spPr>
        <p:txBody>
          <a:bodyPr>
            <a:normAutofit lnSpcReduction="10000"/>
          </a:bodyPr>
          <a:lstStyle/>
          <a:p>
            <a:r>
              <a:rPr lang="en-US" dirty="0"/>
              <a:t>Lambda expressions require functional interfaces, which are interfaces with only one abstract method. </a:t>
            </a:r>
          </a:p>
          <a:p>
            <a:r>
              <a:rPr lang="en-US" dirty="0"/>
              <a:t>A few commonly used functional interfaces in Java include:</a:t>
            </a:r>
          </a:p>
          <a:p>
            <a:r>
              <a:rPr lang="en-US" dirty="0"/>
              <a:t>Predicate&lt;T&gt;: Represents a </a:t>
            </a:r>
            <a:r>
              <a:rPr lang="en-US" dirty="0" err="1"/>
              <a:t>boolean</a:t>
            </a:r>
            <a:r>
              <a:rPr lang="en-US" dirty="0"/>
              <a:t>-valued function.</a:t>
            </a:r>
          </a:p>
          <a:p>
            <a:r>
              <a:rPr lang="en-US" dirty="0"/>
              <a:t>Function&lt;T, R&gt;: Accepts one argument and returns a result.</a:t>
            </a:r>
          </a:p>
          <a:p>
            <a:r>
              <a:rPr lang="en-US" dirty="0"/>
              <a:t>Consumer&lt;T&gt;: Represents an operation that accepts a single argument and returns no result.</a:t>
            </a:r>
          </a:p>
          <a:p>
            <a:r>
              <a:rPr lang="en-US" dirty="0"/>
              <a:t>Supplier&lt;T&gt;: Represents a supplier of results without any input.</a:t>
            </a:r>
            <a:endParaRPr lang="en-IN" dirty="0"/>
          </a:p>
        </p:txBody>
      </p:sp>
      <p:sp>
        <p:nvSpPr>
          <p:cNvPr id="3" name="Title 2"/>
          <p:cNvSpPr>
            <a:spLocks noGrp="1"/>
          </p:cNvSpPr>
          <p:nvPr>
            <p:ph type="title"/>
          </p:nvPr>
        </p:nvSpPr>
        <p:spPr/>
        <p:txBody>
          <a:bodyPr>
            <a:normAutofit fontScale="90000"/>
          </a:bodyPr>
          <a:lstStyle/>
          <a:p>
            <a:br>
              <a:rPr lang="en-IN" b="0" dirty="0"/>
            </a:br>
            <a:br>
              <a:rPr lang="en-IN" b="0" dirty="0"/>
            </a:br>
            <a:br>
              <a:rPr lang="en-IN" b="0" dirty="0"/>
            </a:br>
            <a:r>
              <a:rPr lang="en-US" dirty="0"/>
              <a:t>Functional Interfaces and Lambda Expressions</a:t>
            </a:r>
            <a:br>
              <a:rPr lang="en-IN" dirty="0"/>
            </a:br>
            <a:endParaRPr lang="en-IN" dirty="0"/>
          </a:p>
        </p:txBody>
      </p:sp>
    </p:spTree>
    <p:extLst>
      <p:ext uri="{BB962C8B-B14F-4D97-AF65-F5344CB8AC3E}">
        <p14:creationId xmlns:p14="http://schemas.microsoft.com/office/powerpoint/2010/main" val="1785292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Functional Interface</a:t>
            </a:r>
            <a:br>
              <a:rPr lang="en-IN" b="0" dirty="0"/>
            </a:br>
            <a:endParaRPr lang="en-IN" dirty="0"/>
          </a:p>
        </p:txBody>
      </p:sp>
      <p:pic>
        <p:nvPicPr>
          <p:cNvPr id="7" name="Picture 6">
            <a:extLst>
              <a:ext uri="{FF2B5EF4-FFF2-40B4-BE49-F238E27FC236}">
                <a16:creationId xmlns:a16="http://schemas.microsoft.com/office/drawing/2014/main" id="{4E363D77-20D2-B49D-FCA1-A0363DE9644C}"/>
              </a:ext>
            </a:extLst>
          </p:cNvPr>
          <p:cNvPicPr>
            <a:picLocks noChangeAspect="1"/>
          </p:cNvPicPr>
          <p:nvPr/>
        </p:nvPicPr>
        <p:blipFill>
          <a:blip r:embed="rId2"/>
          <a:stretch>
            <a:fillRect/>
          </a:stretch>
        </p:blipFill>
        <p:spPr>
          <a:xfrm>
            <a:off x="551843" y="1719943"/>
            <a:ext cx="8263017" cy="3657600"/>
          </a:xfrm>
          <a:prstGeom prst="rect">
            <a:avLst/>
          </a:prstGeom>
        </p:spPr>
      </p:pic>
    </p:spTree>
    <p:extLst>
      <p:ext uri="{BB962C8B-B14F-4D97-AF65-F5344CB8AC3E}">
        <p14:creationId xmlns:p14="http://schemas.microsoft.com/office/powerpoint/2010/main" val="298099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Lambda Expression Syntax</a:t>
            </a:r>
            <a:endParaRPr lang="en-IN" dirty="0"/>
          </a:p>
        </p:txBody>
      </p:sp>
      <p:sp>
        <p:nvSpPr>
          <p:cNvPr id="5" name="Rectangle 4">
            <a:extLst>
              <a:ext uri="{FF2B5EF4-FFF2-40B4-BE49-F238E27FC236}">
                <a16:creationId xmlns:a16="http://schemas.microsoft.com/office/drawing/2014/main" id="{7C40BD74-716F-446C-9F5A-A0C035A05B02}"/>
              </a:ext>
            </a:extLst>
          </p:cNvPr>
          <p:cNvSpPr/>
          <p:nvPr/>
        </p:nvSpPr>
        <p:spPr>
          <a:xfrm>
            <a:off x="461035" y="1447800"/>
            <a:ext cx="8378166" cy="4801314"/>
          </a:xfrm>
          <a:prstGeom prst="rect">
            <a:avLst/>
          </a:prstGeom>
        </p:spPr>
        <p:txBody>
          <a:bodyPr wrap="square">
            <a:spAutoFit/>
          </a:bodyPr>
          <a:lstStyle/>
          <a:p>
            <a:r>
              <a:rPr lang="en-IN" dirty="0"/>
              <a:t>@</a:t>
            </a:r>
            <a:r>
              <a:rPr lang="en-IN" dirty="0" err="1"/>
              <a:t>FunctionalInterface</a:t>
            </a:r>
            <a:endParaRPr lang="en-IN" dirty="0"/>
          </a:p>
          <a:p>
            <a:r>
              <a:rPr lang="en-IN" dirty="0"/>
              <a:t>public interface Comparator </a:t>
            </a:r>
          </a:p>
          <a:p>
            <a:r>
              <a:rPr lang="en-IN" dirty="0"/>
              <a:t>{</a:t>
            </a:r>
          </a:p>
          <a:p>
            <a:r>
              <a:rPr lang="en-IN" dirty="0"/>
              <a:t>    int compare(T o1, T o2);       //Only one abstract method</a:t>
            </a:r>
          </a:p>
          <a:p>
            <a:r>
              <a:rPr lang="en-IN" dirty="0"/>
              <a:t>}</a:t>
            </a:r>
          </a:p>
          <a:p>
            <a:r>
              <a:rPr lang="en-IN" dirty="0"/>
              <a:t> </a:t>
            </a:r>
          </a:p>
          <a:p>
            <a:r>
              <a:rPr lang="en-IN" dirty="0"/>
              <a:t>@</a:t>
            </a:r>
            <a:r>
              <a:rPr lang="en-IN" dirty="0" err="1"/>
              <a:t>FunctionalInterface</a:t>
            </a:r>
            <a:endParaRPr lang="en-IN" dirty="0"/>
          </a:p>
          <a:p>
            <a:r>
              <a:rPr lang="en-IN" dirty="0"/>
              <a:t>public interface Runnable </a:t>
            </a:r>
          </a:p>
          <a:p>
            <a:r>
              <a:rPr lang="en-IN" dirty="0"/>
              <a:t>{</a:t>
            </a:r>
          </a:p>
          <a:p>
            <a:r>
              <a:rPr lang="en-IN" dirty="0"/>
              <a:t>    public abstract void run();   //Only one abstract method</a:t>
            </a:r>
          </a:p>
          <a:p>
            <a:r>
              <a:rPr lang="en-IN" dirty="0"/>
              <a:t>}</a:t>
            </a:r>
          </a:p>
          <a:p>
            <a:r>
              <a:rPr lang="en-IN" dirty="0"/>
              <a:t> </a:t>
            </a:r>
          </a:p>
          <a:p>
            <a:r>
              <a:rPr lang="en-IN" dirty="0"/>
              <a:t>@</a:t>
            </a:r>
            <a:r>
              <a:rPr lang="en-IN" dirty="0" err="1"/>
              <a:t>FunctionalInterface</a:t>
            </a:r>
            <a:endParaRPr lang="en-IN" dirty="0"/>
          </a:p>
          <a:p>
            <a:r>
              <a:rPr lang="en-IN" dirty="0"/>
              <a:t>public interface ActionListener extends </a:t>
            </a:r>
            <a:r>
              <a:rPr lang="en-IN" dirty="0" err="1"/>
              <a:t>EventListener</a:t>
            </a:r>
            <a:r>
              <a:rPr lang="en-IN" dirty="0"/>
              <a:t> </a:t>
            </a:r>
          </a:p>
          <a:p>
            <a:r>
              <a:rPr lang="en-IN" dirty="0"/>
              <a:t>{</a:t>
            </a:r>
          </a:p>
          <a:p>
            <a:r>
              <a:rPr lang="en-IN" dirty="0"/>
              <a:t>    public void </a:t>
            </a:r>
            <a:r>
              <a:rPr lang="en-IN" dirty="0" err="1"/>
              <a:t>actionPerformed</a:t>
            </a:r>
            <a:r>
              <a:rPr lang="en-IN" dirty="0"/>
              <a:t>(</a:t>
            </a:r>
            <a:r>
              <a:rPr lang="en-IN" dirty="0" err="1"/>
              <a:t>ActionEvent</a:t>
            </a:r>
            <a:r>
              <a:rPr lang="en-IN" dirty="0"/>
              <a:t> e);  //Only One abstract method</a:t>
            </a:r>
          </a:p>
          <a:p>
            <a:r>
              <a:rPr lang="en-IN" dirty="0"/>
              <a:t>}</a:t>
            </a:r>
          </a:p>
        </p:txBody>
      </p:sp>
    </p:spTree>
    <p:extLst>
      <p:ext uri="{BB962C8B-B14F-4D97-AF65-F5344CB8AC3E}">
        <p14:creationId xmlns:p14="http://schemas.microsoft.com/office/powerpoint/2010/main" val="474531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8</a:t>
            </a:r>
          </a:p>
        </p:txBody>
      </p:sp>
      <p:pic>
        <p:nvPicPr>
          <p:cNvPr id="6" name="Picture 2" descr="http://dduarte.me/java8-slides/img/zishanbilal.java8_.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752600"/>
            <a:ext cx="8686800" cy="386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457201" y="1381124"/>
            <a:ext cx="8228012" cy="4943475"/>
          </a:xfrm>
        </p:spPr>
        <p:txBody>
          <a:bodyPr>
            <a:normAutofit fontScale="92500" lnSpcReduction="20000"/>
          </a:bodyPr>
          <a:lstStyle/>
          <a:p>
            <a:pPr marL="0" indent="0">
              <a:buNone/>
            </a:pPr>
            <a:r>
              <a:rPr lang="en-IN" b="1" dirty="0"/>
              <a:t>interface</a:t>
            </a:r>
            <a:r>
              <a:rPr lang="en-IN" dirty="0"/>
              <a:t> </a:t>
            </a:r>
            <a:r>
              <a:rPr lang="en-IN" dirty="0" err="1"/>
              <a:t>Sayable</a:t>
            </a:r>
            <a:r>
              <a:rPr lang="en-IN" dirty="0"/>
              <a:t>{  </a:t>
            </a:r>
          </a:p>
          <a:p>
            <a:pPr marL="0" indent="0">
              <a:buNone/>
            </a:pPr>
            <a:r>
              <a:rPr lang="en-IN" dirty="0"/>
              <a:t>    </a:t>
            </a:r>
            <a:r>
              <a:rPr lang="en-IN" b="1" dirty="0"/>
              <a:t>public</a:t>
            </a:r>
            <a:r>
              <a:rPr lang="en-IN" dirty="0"/>
              <a:t> String say();  </a:t>
            </a:r>
          </a:p>
          <a:p>
            <a:pPr marL="0" indent="0">
              <a:buNone/>
            </a:pPr>
            <a:r>
              <a:rPr lang="en-IN" dirty="0"/>
              <a:t>}  </a:t>
            </a:r>
          </a:p>
          <a:p>
            <a:pPr marL="0" indent="0">
              <a:buNone/>
            </a:pPr>
            <a:r>
              <a:rPr lang="en-IN" b="1" dirty="0"/>
              <a:t>public</a:t>
            </a:r>
            <a:r>
              <a:rPr lang="en-IN" dirty="0"/>
              <a:t> </a:t>
            </a:r>
            <a:r>
              <a:rPr lang="en-IN" b="1" dirty="0"/>
              <a:t>class</a:t>
            </a:r>
            <a:r>
              <a:rPr lang="en-IN" dirty="0"/>
              <a:t> LambdaExpressionExample3{  </a:t>
            </a:r>
          </a:p>
          <a:p>
            <a:pPr marL="0" indent="0">
              <a:buNone/>
            </a:pPr>
            <a:r>
              <a:rPr lang="en-IN" b="1" dirty="0"/>
              <a:t>public</a:t>
            </a:r>
            <a:r>
              <a:rPr lang="en-IN" dirty="0"/>
              <a:t> </a:t>
            </a:r>
            <a:r>
              <a:rPr lang="en-IN" b="1" dirty="0"/>
              <a:t>static</a:t>
            </a:r>
            <a:r>
              <a:rPr lang="en-IN" dirty="0"/>
              <a:t> </a:t>
            </a:r>
            <a:r>
              <a:rPr lang="en-IN" b="1" dirty="0"/>
              <a:t>void</a:t>
            </a:r>
            <a:r>
              <a:rPr lang="en-IN" dirty="0"/>
              <a:t> main(String[] </a:t>
            </a:r>
            <a:r>
              <a:rPr lang="en-IN" dirty="0" err="1"/>
              <a:t>args</a:t>
            </a:r>
            <a:r>
              <a:rPr lang="en-IN" dirty="0"/>
              <a:t>) {  </a:t>
            </a:r>
          </a:p>
          <a:p>
            <a:pPr marL="0" indent="0">
              <a:buNone/>
            </a:pPr>
            <a:r>
              <a:rPr lang="en-IN" dirty="0"/>
              <a:t>    </a:t>
            </a:r>
            <a:r>
              <a:rPr lang="en-IN" dirty="0" err="1"/>
              <a:t>Sayable</a:t>
            </a:r>
            <a:r>
              <a:rPr lang="en-IN" dirty="0"/>
              <a:t> s=()-&gt;{  </a:t>
            </a:r>
          </a:p>
          <a:p>
            <a:pPr marL="0" indent="0">
              <a:buNone/>
            </a:pPr>
            <a:r>
              <a:rPr lang="en-IN" dirty="0"/>
              <a:t>        </a:t>
            </a:r>
            <a:r>
              <a:rPr lang="en-IN" b="1" dirty="0"/>
              <a:t>return</a:t>
            </a:r>
            <a:r>
              <a:rPr lang="en-IN" dirty="0"/>
              <a:t> "I have nothing to say.";  </a:t>
            </a:r>
          </a:p>
          <a:p>
            <a:pPr marL="0" indent="0">
              <a:buNone/>
            </a:pPr>
            <a:r>
              <a:rPr lang="en-IN" dirty="0"/>
              <a:t>    };  </a:t>
            </a:r>
          </a:p>
          <a:p>
            <a:pPr marL="0" indent="0">
              <a:buNone/>
            </a:pPr>
            <a:r>
              <a:rPr lang="en-IN" dirty="0"/>
              <a:t>    </a:t>
            </a:r>
            <a:r>
              <a:rPr lang="en-IN" dirty="0" err="1"/>
              <a:t>System.out.println</a:t>
            </a:r>
            <a:r>
              <a:rPr lang="en-IN" dirty="0"/>
              <a:t>(</a:t>
            </a:r>
            <a:r>
              <a:rPr lang="en-IN" dirty="0" err="1"/>
              <a:t>s.say</a:t>
            </a:r>
            <a:r>
              <a:rPr lang="en-IN" dirty="0"/>
              <a:t>());  </a:t>
            </a:r>
          </a:p>
          <a:p>
            <a:pPr marL="0" indent="0">
              <a:buNone/>
            </a:pPr>
            <a:r>
              <a:rPr lang="en-IN" dirty="0"/>
              <a:t>}  </a:t>
            </a:r>
          </a:p>
          <a:p>
            <a:pPr marL="0" indent="0">
              <a:buNone/>
            </a:pPr>
            <a:r>
              <a:rPr lang="en-IN" dirty="0"/>
              <a:t>}  </a:t>
            </a:r>
          </a:p>
          <a:p>
            <a:pPr marL="0" indent="0">
              <a:buNone/>
            </a:pPr>
            <a:endParaRPr lang="en-IN" dirty="0"/>
          </a:p>
        </p:txBody>
      </p:sp>
      <p:sp>
        <p:nvSpPr>
          <p:cNvPr id="3" name="Title 2"/>
          <p:cNvSpPr>
            <a:spLocks noGrp="1"/>
          </p:cNvSpPr>
          <p:nvPr>
            <p:ph type="title"/>
          </p:nvPr>
        </p:nvSpPr>
        <p:spPr/>
        <p:txBody>
          <a:bodyPr/>
          <a:lstStyle/>
          <a:p>
            <a:r>
              <a:rPr lang="en-IN" b="0" dirty="0"/>
              <a:t>Java Lambda Expression Example: No Parameter</a:t>
            </a:r>
          </a:p>
        </p:txBody>
      </p:sp>
    </p:spTree>
    <p:extLst>
      <p:ext uri="{BB962C8B-B14F-4D97-AF65-F5344CB8AC3E}">
        <p14:creationId xmlns:p14="http://schemas.microsoft.com/office/powerpoint/2010/main" val="353831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fontScale="62500" lnSpcReduction="20000"/>
          </a:bodyPr>
          <a:lstStyle/>
          <a:p>
            <a:pPr marL="0" indent="0">
              <a:buNone/>
            </a:pPr>
            <a:r>
              <a:rPr lang="en-IN" b="1" dirty="0"/>
              <a:t>interface</a:t>
            </a:r>
            <a:r>
              <a:rPr lang="en-IN" dirty="0"/>
              <a:t> </a:t>
            </a:r>
            <a:r>
              <a:rPr lang="en-IN" dirty="0" err="1"/>
              <a:t>Sayable</a:t>
            </a:r>
            <a:r>
              <a:rPr lang="en-IN" dirty="0"/>
              <a:t>{  </a:t>
            </a:r>
          </a:p>
          <a:p>
            <a:pPr marL="0" indent="0">
              <a:buNone/>
            </a:pPr>
            <a:r>
              <a:rPr lang="en-IN" dirty="0"/>
              <a:t>    </a:t>
            </a:r>
            <a:r>
              <a:rPr lang="en-IN" b="1" dirty="0"/>
              <a:t>public</a:t>
            </a:r>
            <a:r>
              <a:rPr lang="en-IN" dirty="0"/>
              <a:t> String say(String name);  </a:t>
            </a:r>
          </a:p>
          <a:p>
            <a:pPr marL="0" indent="0">
              <a:buNone/>
            </a:pPr>
            <a:r>
              <a:rPr lang="en-IN" dirty="0"/>
              <a:t>}  </a:t>
            </a:r>
          </a:p>
          <a:p>
            <a:pPr marL="0" indent="0">
              <a:buNone/>
            </a:pPr>
            <a:r>
              <a:rPr lang="en-IN" dirty="0"/>
              <a:t>  </a:t>
            </a:r>
          </a:p>
          <a:p>
            <a:pPr marL="0" indent="0">
              <a:buNone/>
            </a:pPr>
            <a:r>
              <a:rPr lang="en-IN" b="1" dirty="0"/>
              <a:t>public</a:t>
            </a:r>
            <a:r>
              <a:rPr lang="en-IN" dirty="0"/>
              <a:t> </a:t>
            </a:r>
            <a:r>
              <a:rPr lang="en-IN" b="1" dirty="0"/>
              <a:t>class</a:t>
            </a:r>
            <a:r>
              <a:rPr lang="en-IN" dirty="0"/>
              <a:t> LambdaExpressionExample4{  </a:t>
            </a:r>
          </a:p>
          <a:p>
            <a:pPr marL="0" indent="0">
              <a:buNone/>
            </a:pPr>
            <a:r>
              <a:rPr lang="en-IN" dirty="0"/>
              <a:t>    </a:t>
            </a:r>
            <a:r>
              <a:rPr lang="en-IN" b="1" dirty="0"/>
              <a:t>public</a:t>
            </a:r>
            <a:r>
              <a:rPr lang="en-IN" dirty="0"/>
              <a:t> </a:t>
            </a:r>
            <a:r>
              <a:rPr lang="en-IN" b="1" dirty="0"/>
              <a:t>static</a:t>
            </a:r>
            <a:r>
              <a:rPr lang="en-IN" dirty="0"/>
              <a:t> </a:t>
            </a:r>
            <a:r>
              <a:rPr lang="en-IN" b="1" dirty="0"/>
              <a:t>void</a:t>
            </a:r>
            <a:r>
              <a:rPr lang="en-IN" dirty="0"/>
              <a:t> main(String[] </a:t>
            </a:r>
            <a:r>
              <a:rPr lang="en-IN" dirty="0" err="1"/>
              <a:t>args</a:t>
            </a:r>
            <a:r>
              <a:rPr lang="en-IN" dirty="0"/>
              <a:t>) {  </a:t>
            </a:r>
          </a:p>
          <a:p>
            <a:pPr marL="0" indent="0">
              <a:buNone/>
            </a:pPr>
            <a:r>
              <a:rPr lang="en-IN" dirty="0"/>
              <a:t>      </a:t>
            </a:r>
          </a:p>
          <a:p>
            <a:pPr marL="0" indent="0">
              <a:buNone/>
            </a:pPr>
            <a:r>
              <a:rPr lang="en-IN" dirty="0"/>
              <a:t>        // Lambda expression with single parameter.  </a:t>
            </a:r>
          </a:p>
          <a:p>
            <a:pPr marL="0" indent="0">
              <a:buNone/>
            </a:pPr>
            <a:r>
              <a:rPr lang="en-IN" dirty="0"/>
              <a:t>        </a:t>
            </a:r>
            <a:r>
              <a:rPr lang="en-IN" dirty="0" err="1"/>
              <a:t>Sayable</a:t>
            </a:r>
            <a:r>
              <a:rPr lang="en-IN" dirty="0"/>
              <a:t> s1=(name)-&gt;{  </a:t>
            </a:r>
          </a:p>
          <a:p>
            <a:pPr marL="0" indent="0">
              <a:buNone/>
            </a:pPr>
            <a:r>
              <a:rPr lang="en-IN" dirty="0"/>
              <a:t>            </a:t>
            </a:r>
            <a:r>
              <a:rPr lang="en-IN" b="1" dirty="0"/>
              <a:t>return</a:t>
            </a:r>
            <a:r>
              <a:rPr lang="en-IN" dirty="0"/>
              <a:t> "Hello, "+name;  </a:t>
            </a:r>
          </a:p>
          <a:p>
            <a:pPr marL="0" indent="0">
              <a:buNone/>
            </a:pPr>
            <a:r>
              <a:rPr lang="en-IN" dirty="0"/>
              <a:t>        };</a:t>
            </a:r>
          </a:p>
          <a:p>
            <a:pPr marL="0" indent="0">
              <a:buNone/>
            </a:pPr>
            <a:r>
              <a:rPr lang="en-IN" dirty="0" err="1"/>
              <a:t>s.o.p</a:t>
            </a:r>
            <a:r>
              <a:rPr lang="en-IN" dirty="0"/>
              <a:t> (s1.say(“</a:t>
            </a:r>
            <a:r>
              <a:rPr lang="en-IN" dirty="0" err="1"/>
              <a:t>casper</a:t>
            </a:r>
            <a:r>
              <a:rPr lang="en-IN" dirty="0"/>
              <a:t>”); </a:t>
            </a:r>
          </a:p>
          <a:p>
            <a:pPr marL="0" indent="0">
              <a:buNone/>
            </a:pPr>
            <a:r>
              <a:rPr lang="en-IN" dirty="0"/>
              <a:t> }</a:t>
            </a:r>
          </a:p>
          <a:p>
            <a:pPr marL="0" indent="0">
              <a:buNone/>
            </a:pPr>
            <a:r>
              <a:rPr lang="en-IN" dirty="0"/>
              <a:t>}</a:t>
            </a:r>
          </a:p>
          <a:p>
            <a:pPr marL="0" indent="0">
              <a:buNone/>
            </a:pPr>
            <a:endParaRPr lang="en-IN" dirty="0"/>
          </a:p>
        </p:txBody>
      </p:sp>
      <p:sp>
        <p:nvSpPr>
          <p:cNvPr id="3" name="Title 2"/>
          <p:cNvSpPr>
            <a:spLocks noGrp="1"/>
          </p:cNvSpPr>
          <p:nvPr>
            <p:ph type="title"/>
          </p:nvPr>
        </p:nvSpPr>
        <p:spPr/>
        <p:txBody>
          <a:bodyPr anchor="ctr">
            <a:normAutofit fontScale="90000"/>
          </a:bodyPr>
          <a:lstStyle/>
          <a:p>
            <a:br>
              <a:rPr lang="en-IN" b="0" dirty="0"/>
            </a:br>
            <a:br>
              <a:rPr lang="en-IN" b="0" dirty="0"/>
            </a:br>
            <a:r>
              <a:rPr lang="en-IN" b="0" dirty="0"/>
              <a:t>Java Lambda Expression Example: Single Parameter</a:t>
            </a:r>
            <a:br>
              <a:rPr lang="en-IN" b="0" dirty="0"/>
            </a:br>
            <a:br>
              <a:rPr lang="en-IN" b="0" dirty="0"/>
            </a:br>
            <a:endParaRPr lang="en-IN" b="0" dirty="0"/>
          </a:p>
        </p:txBody>
      </p:sp>
    </p:spTree>
    <p:extLst>
      <p:ext uri="{BB962C8B-B14F-4D97-AF65-F5344CB8AC3E}">
        <p14:creationId xmlns:p14="http://schemas.microsoft.com/office/powerpoint/2010/main" val="3942614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a:bodyPr>
          <a:lstStyle/>
          <a:p>
            <a:r>
              <a:rPr lang="en-IN" b="0" dirty="0"/>
              <a:t>Java Lambda Expression</a:t>
            </a:r>
          </a:p>
        </p:txBody>
      </p:sp>
      <p:sp>
        <p:nvSpPr>
          <p:cNvPr id="2" name="Content Placeholder 1"/>
          <p:cNvSpPr>
            <a:spLocks noGrp="1"/>
          </p:cNvSpPr>
          <p:nvPr>
            <p:ph sz="quarter" idx="12"/>
          </p:nvPr>
        </p:nvSpPr>
        <p:spPr/>
        <p:txBody>
          <a:bodyPr>
            <a:normAutofit/>
          </a:bodyPr>
          <a:lstStyle/>
          <a:p>
            <a:r>
              <a:rPr lang="fr-FR" dirty="0"/>
              <a:t>Java Lambda Expression </a:t>
            </a:r>
            <a:r>
              <a:rPr lang="fr-FR" dirty="0" err="1"/>
              <a:t>Example</a:t>
            </a:r>
            <a:r>
              <a:rPr lang="fr-FR" dirty="0"/>
              <a:t>: Multiple </a:t>
            </a:r>
            <a:r>
              <a:rPr lang="fr-FR" dirty="0" err="1"/>
              <a:t>Parameters</a:t>
            </a:r>
            <a:endParaRPr lang="fr-FR" dirty="0"/>
          </a:p>
          <a:p>
            <a:r>
              <a:rPr lang="en-US" dirty="0"/>
              <a:t>Java Lambda Expression Example: with or without return keyword</a:t>
            </a:r>
          </a:p>
          <a:p>
            <a:r>
              <a:rPr lang="en-US" dirty="0"/>
              <a:t>Java Lambda Expression Example: For each Loop</a:t>
            </a:r>
          </a:p>
          <a:p>
            <a:r>
              <a:rPr lang="en-US" dirty="0"/>
              <a:t>Java Lambda Expression Example: Creating Thread</a:t>
            </a:r>
          </a:p>
          <a:p>
            <a:r>
              <a:rPr lang="en-IN" dirty="0"/>
              <a:t>Java Lambda Expression Example: Comparator</a:t>
            </a:r>
          </a:p>
          <a:p>
            <a:pPr marL="457200" lvl="2" indent="0">
              <a:buNone/>
            </a:pPr>
            <a:r>
              <a:rPr lang="en-IN" sz="1400" dirty="0" err="1"/>
              <a:t>Collections.sort</a:t>
            </a:r>
            <a:r>
              <a:rPr lang="en-IN" sz="1400" dirty="0"/>
              <a:t>(list,(p1,p2)-&gt;{  </a:t>
            </a:r>
          </a:p>
          <a:p>
            <a:pPr marL="457200" lvl="2" indent="0">
              <a:buNone/>
            </a:pPr>
            <a:r>
              <a:rPr lang="en-IN" sz="1400" dirty="0"/>
              <a:t>        </a:t>
            </a:r>
            <a:r>
              <a:rPr lang="en-IN" sz="1400" b="1" dirty="0"/>
              <a:t>return</a:t>
            </a:r>
            <a:r>
              <a:rPr lang="en-IN" sz="1400" dirty="0"/>
              <a:t> p1.name.compareTo(p2.name);  </a:t>
            </a:r>
          </a:p>
          <a:p>
            <a:pPr marL="457200" lvl="2" indent="0">
              <a:buNone/>
            </a:pPr>
            <a:r>
              <a:rPr lang="en-IN" sz="1400" dirty="0"/>
              <a:t>        });  </a:t>
            </a:r>
          </a:p>
          <a:p>
            <a:endParaRPr lang="en-US" dirty="0"/>
          </a:p>
          <a:p>
            <a:endParaRPr lang="en-IN" dirty="0"/>
          </a:p>
        </p:txBody>
      </p:sp>
    </p:spTree>
    <p:extLst>
      <p:ext uri="{BB962C8B-B14F-4D97-AF65-F5344CB8AC3E}">
        <p14:creationId xmlns:p14="http://schemas.microsoft.com/office/powerpoint/2010/main" val="878631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1B9165-DCB4-4114-A4FE-8F716B2BDB85}"/>
              </a:ext>
            </a:extLst>
          </p:cNvPr>
          <p:cNvSpPr>
            <a:spLocks noGrp="1"/>
          </p:cNvSpPr>
          <p:nvPr>
            <p:ph sz="quarter" idx="12"/>
          </p:nvPr>
        </p:nvSpPr>
        <p:spPr/>
        <p:txBody>
          <a:bodyPr>
            <a:normAutofit fontScale="77500" lnSpcReduction="20000"/>
          </a:bodyPr>
          <a:lstStyle/>
          <a:p>
            <a:r>
              <a:rPr lang="en-US" dirty="0"/>
              <a:t>Lambda expressions are used to implement functional interfaces. </a:t>
            </a:r>
          </a:p>
          <a:p>
            <a:r>
              <a:rPr lang="en-US" dirty="0">
                <a:solidFill>
                  <a:srgbClr val="FF0000"/>
                </a:solidFill>
              </a:rPr>
              <a:t>Before Java 8, anonymous inner classes are used to implement functional interfaces. </a:t>
            </a:r>
          </a:p>
          <a:p>
            <a:r>
              <a:rPr lang="en-IN" dirty="0">
                <a:solidFill>
                  <a:srgbClr val="FF0000"/>
                </a:solidFill>
              </a:rPr>
              <a:t>Before Java 8 : Implementation of Comparator interface using anonymous inner class</a:t>
            </a:r>
          </a:p>
          <a:p>
            <a:endParaRPr lang="en-IN" dirty="0">
              <a:solidFill>
                <a:srgbClr val="FF0000"/>
              </a:solidFill>
            </a:endParaRPr>
          </a:p>
          <a:p>
            <a:pPr marL="0" indent="0">
              <a:buNone/>
            </a:pPr>
            <a:r>
              <a:rPr lang="en-IN" dirty="0">
                <a:solidFill>
                  <a:srgbClr val="FF0000"/>
                </a:solidFill>
              </a:rPr>
              <a:t>Comparator&lt;Student&gt; </a:t>
            </a:r>
            <a:r>
              <a:rPr lang="en-IN" dirty="0" err="1">
                <a:solidFill>
                  <a:srgbClr val="FF0000"/>
                </a:solidFill>
              </a:rPr>
              <a:t>idComparator</a:t>
            </a:r>
            <a:r>
              <a:rPr lang="en-IN" dirty="0">
                <a:solidFill>
                  <a:srgbClr val="FF0000"/>
                </a:solidFill>
              </a:rPr>
              <a:t> = new Comparator&lt;Student&gt;() {</a:t>
            </a:r>
          </a:p>
          <a:p>
            <a:pPr marL="0" indent="0">
              <a:buNone/>
            </a:pPr>
            <a:r>
              <a:rPr lang="en-IN" dirty="0">
                <a:solidFill>
                  <a:srgbClr val="FF0000"/>
                </a:solidFill>
              </a:rPr>
              <a:t>            @Override</a:t>
            </a:r>
          </a:p>
          <a:p>
            <a:pPr marL="0" indent="0">
              <a:buNone/>
            </a:pPr>
            <a:r>
              <a:rPr lang="en-IN" dirty="0">
                <a:solidFill>
                  <a:srgbClr val="FF0000"/>
                </a:solidFill>
              </a:rPr>
              <a:t>            public int compare(Student s1, Student s2) {</a:t>
            </a:r>
          </a:p>
          <a:p>
            <a:pPr marL="0" indent="0">
              <a:buNone/>
            </a:pPr>
            <a:r>
              <a:rPr lang="en-IN" dirty="0">
                <a:solidFill>
                  <a:srgbClr val="FF0000"/>
                </a:solidFill>
              </a:rPr>
              <a:t>                return s1.getID()-s2.getID();</a:t>
            </a:r>
          </a:p>
          <a:p>
            <a:pPr marL="0" indent="0">
              <a:buNone/>
            </a:pPr>
            <a:r>
              <a:rPr lang="en-IN" dirty="0">
                <a:solidFill>
                  <a:srgbClr val="FF0000"/>
                </a:solidFill>
              </a:rPr>
              <a:t>            }</a:t>
            </a:r>
          </a:p>
          <a:p>
            <a:pPr marL="0" indent="0">
              <a:buNone/>
            </a:pPr>
            <a:r>
              <a:rPr lang="en-IN" dirty="0">
                <a:solidFill>
                  <a:srgbClr val="FF0000"/>
                </a:solidFill>
              </a:rPr>
              <a:t>        };</a:t>
            </a:r>
          </a:p>
        </p:txBody>
      </p:sp>
      <p:sp>
        <p:nvSpPr>
          <p:cNvPr id="3" name="Title 2">
            <a:extLst>
              <a:ext uri="{FF2B5EF4-FFF2-40B4-BE49-F238E27FC236}">
                <a16:creationId xmlns:a16="http://schemas.microsoft.com/office/drawing/2014/main" id="{6ECCCD6F-2452-47C3-8B62-5164B446AACF}"/>
              </a:ext>
            </a:extLst>
          </p:cNvPr>
          <p:cNvSpPr>
            <a:spLocks noGrp="1"/>
          </p:cNvSpPr>
          <p:nvPr>
            <p:ph type="title"/>
          </p:nvPr>
        </p:nvSpPr>
        <p:spPr/>
        <p:txBody>
          <a:bodyPr/>
          <a:lstStyle/>
          <a:p>
            <a:r>
              <a:rPr lang="en-US" dirty="0"/>
              <a:t>How To Use Lambda Expressions?</a:t>
            </a:r>
            <a:endParaRPr lang="en-IN" dirty="0"/>
          </a:p>
        </p:txBody>
      </p:sp>
    </p:spTree>
    <p:extLst>
      <p:ext uri="{BB962C8B-B14F-4D97-AF65-F5344CB8AC3E}">
        <p14:creationId xmlns:p14="http://schemas.microsoft.com/office/powerpoint/2010/main" val="3979413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1B9165-DCB4-4114-A4FE-8F716B2BDB85}"/>
              </a:ext>
            </a:extLst>
          </p:cNvPr>
          <p:cNvSpPr>
            <a:spLocks noGrp="1"/>
          </p:cNvSpPr>
          <p:nvPr>
            <p:ph sz="quarter" idx="12"/>
          </p:nvPr>
        </p:nvSpPr>
        <p:spPr/>
        <p:txBody>
          <a:bodyPr>
            <a:normAutofit/>
          </a:bodyPr>
          <a:lstStyle/>
          <a:p>
            <a:r>
              <a:rPr lang="en-US" dirty="0">
                <a:solidFill>
                  <a:srgbClr val="00B050"/>
                </a:solidFill>
              </a:rPr>
              <a:t>After Java 8 : Implementation of </a:t>
            </a:r>
            <a:r>
              <a:rPr lang="en-US" dirty="0" err="1">
                <a:solidFill>
                  <a:srgbClr val="00B050"/>
                </a:solidFill>
              </a:rPr>
              <a:t>Comaparator</a:t>
            </a:r>
            <a:r>
              <a:rPr lang="en-US" dirty="0">
                <a:solidFill>
                  <a:srgbClr val="00B050"/>
                </a:solidFill>
              </a:rPr>
              <a:t> interface using lambda expressions</a:t>
            </a:r>
          </a:p>
          <a:p>
            <a:r>
              <a:rPr lang="en-US" dirty="0"/>
              <a:t>Comparator&lt;Student&gt; </a:t>
            </a:r>
            <a:r>
              <a:rPr lang="en-US" dirty="0" err="1"/>
              <a:t>idComparator</a:t>
            </a:r>
            <a:r>
              <a:rPr lang="en-US" dirty="0"/>
              <a:t> = (Student s1, Student s2) -&gt; s1.getID()-s2.getID();</a:t>
            </a:r>
            <a:endParaRPr lang="en-IN" dirty="0">
              <a:solidFill>
                <a:srgbClr val="FF0000"/>
              </a:solidFill>
            </a:endParaRPr>
          </a:p>
        </p:txBody>
      </p:sp>
      <p:sp>
        <p:nvSpPr>
          <p:cNvPr id="3" name="Title 2">
            <a:extLst>
              <a:ext uri="{FF2B5EF4-FFF2-40B4-BE49-F238E27FC236}">
                <a16:creationId xmlns:a16="http://schemas.microsoft.com/office/drawing/2014/main" id="{6ECCCD6F-2452-47C3-8B62-5164B446AACF}"/>
              </a:ext>
            </a:extLst>
          </p:cNvPr>
          <p:cNvSpPr>
            <a:spLocks noGrp="1"/>
          </p:cNvSpPr>
          <p:nvPr>
            <p:ph type="title"/>
          </p:nvPr>
        </p:nvSpPr>
        <p:spPr/>
        <p:txBody>
          <a:bodyPr/>
          <a:lstStyle/>
          <a:p>
            <a:r>
              <a:rPr lang="en-US" dirty="0"/>
              <a:t>How To Use Lambda Expressions?</a:t>
            </a:r>
            <a:endParaRPr lang="en-IN" dirty="0"/>
          </a:p>
        </p:txBody>
      </p:sp>
    </p:spTree>
    <p:extLst>
      <p:ext uri="{BB962C8B-B14F-4D97-AF65-F5344CB8AC3E}">
        <p14:creationId xmlns:p14="http://schemas.microsoft.com/office/powerpoint/2010/main" val="3270486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52D664-ABD0-4316-AED3-3150520C2693}"/>
              </a:ext>
            </a:extLst>
          </p:cNvPr>
          <p:cNvSpPr>
            <a:spLocks noGrp="1"/>
          </p:cNvSpPr>
          <p:nvPr>
            <p:ph type="title"/>
          </p:nvPr>
        </p:nvSpPr>
        <p:spPr/>
        <p:txBody>
          <a:bodyPr/>
          <a:lstStyle/>
          <a:p>
            <a:r>
              <a:rPr lang="en-US" dirty="0"/>
              <a:t>Valid Lambda Expressions With Description</a:t>
            </a:r>
            <a:endParaRPr lang="en-IN" dirty="0"/>
          </a:p>
        </p:txBody>
      </p:sp>
      <p:pic>
        <p:nvPicPr>
          <p:cNvPr id="3074" name="Picture 2" descr="Java 8 Lambda Expressions">
            <a:extLst>
              <a:ext uri="{FF2B5EF4-FFF2-40B4-BE49-F238E27FC236}">
                <a16:creationId xmlns:a16="http://schemas.microsoft.com/office/drawing/2014/main" id="{6A572990-5954-4E57-884A-BA481BE2E8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92" t="5999" r="3260" b="6001"/>
          <a:stretch/>
        </p:blipFill>
        <p:spPr bwMode="auto">
          <a:xfrm>
            <a:off x="471921" y="1752600"/>
            <a:ext cx="8465465"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876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BEAE4A-AA5A-CEE5-E6FE-D181383D5574}"/>
              </a:ext>
            </a:extLst>
          </p:cNvPr>
          <p:cNvSpPr>
            <a:spLocks noGrp="1"/>
          </p:cNvSpPr>
          <p:nvPr>
            <p:ph type="title"/>
          </p:nvPr>
        </p:nvSpPr>
        <p:spPr/>
        <p:txBody>
          <a:bodyPr/>
          <a:lstStyle/>
          <a:p>
            <a:r>
              <a:rPr lang="en-US" dirty="0"/>
              <a:t>Detailed Examples with Common Use Cases</a:t>
            </a:r>
            <a:endParaRPr lang="en-IN" dirty="0"/>
          </a:p>
        </p:txBody>
      </p:sp>
      <p:pic>
        <p:nvPicPr>
          <p:cNvPr id="5" name="Picture 4">
            <a:extLst>
              <a:ext uri="{FF2B5EF4-FFF2-40B4-BE49-F238E27FC236}">
                <a16:creationId xmlns:a16="http://schemas.microsoft.com/office/drawing/2014/main" id="{D6002A8D-254E-AF21-7948-C143BEF4BB44}"/>
              </a:ext>
            </a:extLst>
          </p:cNvPr>
          <p:cNvPicPr>
            <a:picLocks noChangeAspect="1"/>
          </p:cNvPicPr>
          <p:nvPr/>
        </p:nvPicPr>
        <p:blipFill>
          <a:blip r:embed="rId2"/>
          <a:stretch>
            <a:fillRect/>
          </a:stretch>
        </p:blipFill>
        <p:spPr>
          <a:xfrm>
            <a:off x="685800" y="1772973"/>
            <a:ext cx="7924800" cy="4377509"/>
          </a:xfrm>
          <a:prstGeom prst="rect">
            <a:avLst/>
          </a:prstGeom>
        </p:spPr>
      </p:pic>
    </p:spTree>
    <p:extLst>
      <p:ext uri="{BB962C8B-B14F-4D97-AF65-F5344CB8AC3E}">
        <p14:creationId xmlns:p14="http://schemas.microsoft.com/office/powerpoint/2010/main" val="2058424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21A00-EE1F-FF0C-FC40-D4607C0E91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3F0F22-20AC-B978-71E2-A907753E4795}"/>
              </a:ext>
            </a:extLst>
          </p:cNvPr>
          <p:cNvSpPr>
            <a:spLocks noGrp="1"/>
          </p:cNvSpPr>
          <p:nvPr>
            <p:ph type="title"/>
          </p:nvPr>
        </p:nvSpPr>
        <p:spPr/>
        <p:txBody>
          <a:bodyPr/>
          <a:lstStyle/>
          <a:p>
            <a:r>
              <a:rPr lang="en-US" dirty="0"/>
              <a:t>Detailed Examples with Common Use Cases</a:t>
            </a:r>
            <a:endParaRPr lang="en-IN" dirty="0"/>
          </a:p>
        </p:txBody>
      </p:sp>
      <p:pic>
        <p:nvPicPr>
          <p:cNvPr id="4" name="Picture 3">
            <a:extLst>
              <a:ext uri="{FF2B5EF4-FFF2-40B4-BE49-F238E27FC236}">
                <a16:creationId xmlns:a16="http://schemas.microsoft.com/office/drawing/2014/main" id="{870D6173-5AA9-83C1-6BFE-10F77DCECDF4}"/>
              </a:ext>
            </a:extLst>
          </p:cNvPr>
          <p:cNvPicPr>
            <a:picLocks noChangeAspect="1"/>
          </p:cNvPicPr>
          <p:nvPr/>
        </p:nvPicPr>
        <p:blipFill>
          <a:blip r:embed="rId2"/>
          <a:stretch>
            <a:fillRect/>
          </a:stretch>
        </p:blipFill>
        <p:spPr>
          <a:xfrm>
            <a:off x="545884" y="1676401"/>
            <a:ext cx="8162705" cy="4191000"/>
          </a:xfrm>
          <a:prstGeom prst="rect">
            <a:avLst/>
          </a:prstGeom>
        </p:spPr>
      </p:pic>
    </p:spTree>
    <p:extLst>
      <p:ext uri="{BB962C8B-B14F-4D97-AF65-F5344CB8AC3E}">
        <p14:creationId xmlns:p14="http://schemas.microsoft.com/office/powerpoint/2010/main" val="1238347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F132B-D3C5-152D-7F9C-525A8B78E8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34A376-D6F2-25E5-E7E7-0B0C3F09C46E}"/>
              </a:ext>
            </a:extLst>
          </p:cNvPr>
          <p:cNvSpPr>
            <a:spLocks noGrp="1"/>
          </p:cNvSpPr>
          <p:nvPr>
            <p:ph type="title"/>
          </p:nvPr>
        </p:nvSpPr>
        <p:spPr/>
        <p:txBody>
          <a:bodyPr/>
          <a:lstStyle/>
          <a:p>
            <a:r>
              <a:rPr lang="en-US" dirty="0"/>
              <a:t>Detailed Examples with Common Use Cases</a:t>
            </a:r>
            <a:endParaRPr lang="en-IN" dirty="0"/>
          </a:p>
        </p:txBody>
      </p:sp>
      <p:pic>
        <p:nvPicPr>
          <p:cNvPr id="5" name="Picture 4">
            <a:extLst>
              <a:ext uri="{FF2B5EF4-FFF2-40B4-BE49-F238E27FC236}">
                <a16:creationId xmlns:a16="http://schemas.microsoft.com/office/drawing/2014/main" id="{B860EF9A-19B8-60C2-FC2A-1137FBD20510}"/>
              </a:ext>
            </a:extLst>
          </p:cNvPr>
          <p:cNvPicPr>
            <a:picLocks noChangeAspect="1"/>
          </p:cNvPicPr>
          <p:nvPr/>
        </p:nvPicPr>
        <p:blipFill>
          <a:blip r:embed="rId2"/>
          <a:stretch>
            <a:fillRect/>
          </a:stretch>
        </p:blipFill>
        <p:spPr>
          <a:xfrm>
            <a:off x="583162" y="1372186"/>
            <a:ext cx="8083133" cy="5104814"/>
          </a:xfrm>
          <a:prstGeom prst="rect">
            <a:avLst/>
          </a:prstGeom>
        </p:spPr>
      </p:pic>
    </p:spTree>
    <p:extLst>
      <p:ext uri="{BB962C8B-B14F-4D97-AF65-F5344CB8AC3E}">
        <p14:creationId xmlns:p14="http://schemas.microsoft.com/office/powerpoint/2010/main" val="809075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EE403-840C-4F8F-B3B7-50A883A0B766}"/>
              </a:ext>
            </a:extLst>
          </p:cNvPr>
          <p:cNvSpPr>
            <a:spLocks noGrp="1"/>
          </p:cNvSpPr>
          <p:nvPr>
            <p:ph type="title"/>
          </p:nvPr>
        </p:nvSpPr>
        <p:spPr/>
        <p:txBody>
          <a:bodyPr>
            <a:normAutofit/>
          </a:bodyPr>
          <a:lstStyle/>
          <a:p>
            <a:r>
              <a:rPr lang="en-IN" dirty="0"/>
              <a:t>Java 8 Functional Interfaces  </a:t>
            </a:r>
            <a:r>
              <a:rPr lang="en-IN" dirty="0" err="1"/>
              <a:t>java.util.function</a:t>
            </a:r>
            <a:r>
              <a:rPr lang="en-IN" dirty="0"/>
              <a:t> package</a:t>
            </a:r>
          </a:p>
        </p:txBody>
      </p:sp>
      <p:pic>
        <p:nvPicPr>
          <p:cNvPr id="5122" name="Picture 2">
            <a:extLst>
              <a:ext uri="{FF2B5EF4-FFF2-40B4-BE49-F238E27FC236}">
                <a16:creationId xmlns:a16="http://schemas.microsoft.com/office/drawing/2014/main" id="{79D592DA-FE5C-47E1-B733-FEB89CB849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152400" y="1447800"/>
            <a:ext cx="883919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85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s://i.embed.ly/1/display/resize?key=1e6a1a1efdb011df84894040444cdc60&amp;url=http%3A%2F%2F4.bp.blogspot.com%2F-aDM_YhwXfiM%2FVTzRCcMUDNI%2FAAAAAAAACcs%2Fwp4KiIgJrK0%2Fs1600%2Fjava-8-new-featur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911" y="1486924"/>
            <a:ext cx="4857928" cy="368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027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EE403-840C-4F8F-B3B7-50A883A0B766}"/>
              </a:ext>
            </a:extLst>
          </p:cNvPr>
          <p:cNvSpPr>
            <a:spLocks noGrp="1"/>
          </p:cNvSpPr>
          <p:nvPr>
            <p:ph type="title"/>
          </p:nvPr>
        </p:nvSpPr>
        <p:spPr/>
        <p:txBody>
          <a:bodyPr>
            <a:normAutofit/>
          </a:bodyPr>
          <a:lstStyle/>
          <a:p>
            <a:r>
              <a:rPr lang="en-IN" dirty="0"/>
              <a:t>Java 8 Functional Interfaces  </a:t>
            </a:r>
            <a:r>
              <a:rPr lang="en-IN" dirty="0" err="1"/>
              <a:t>java.util.function</a:t>
            </a:r>
            <a:r>
              <a:rPr lang="en-IN" dirty="0"/>
              <a:t> package</a:t>
            </a:r>
          </a:p>
        </p:txBody>
      </p:sp>
      <p:pic>
        <p:nvPicPr>
          <p:cNvPr id="6146" name="Picture 2">
            <a:extLst>
              <a:ext uri="{FF2B5EF4-FFF2-40B4-BE49-F238E27FC236}">
                <a16:creationId xmlns:a16="http://schemas.microsoft.com/office/drawing/2014/main" id="{04BCDC0E-64AE-4A60-986C-67B0DF84F8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889"/>
          <a:stretch/>
        </p:blipFill>
        <p:spPr bwMode="auto">
          <a:xfrm>
            <a:off x="152400" y="1224945"/>
            <a:ext cx="8839200" cy="563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27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81853153"/>
              </p:ext>
            </p:extLst>
          </p:nvPr>
        </p:nvGraphicFramePr>
        <p:xfrm>
          <a:off x="418338" y="1323594"/>
          <a:ext cx="7963662" cy="4772404"/>
        </p:xfrm>
        <a:graphic>
          <a:graphicData uri="http://schemas.openxmlformats.org/drawingml/2006/table">
            <a:tbl>
              <a:tblPr/>
              <a:tblGrid>
                <a:gridCol w="1917415">
                  <a:extLst>
                    <a:ext uri="{9D8B030D-6E8A-4147-A177-3AD203B41FA5}">
                      <a16:colId xmlns:a16="http://schemas.microsoft.com/office/drawing/2014/main" val="20000"/>
                    </a:ext>
                  </a:extLst>
                </a:gridCol>
                <a:gridCol w="6046247">
                  <a:extLst>
                    <a:ext uri="{9D8B030D-6E8A-4147-A177-3AD203B41FA5}">
                      <a16:colId xmlns:a16="http://schemas.microsoft.com/office/drawing/2014/main" val="20001"/>
                    </a:ext>
                  </a:extLst>
                </a:gridCol>
              </a:tblGrid>
              <a:tr h="214906">
                <a:tc gridSpan="2">
                  <a:txBody>
                    <a:bodyPr/>
                    <a:lstStyle/>
                    <a:p>
                      <a:r>
                        <a:rPr lang="en-IN" sz="1200" dirty="0"/>
                        <a:t>Interface Summary</a:t>
                      </a:r>
                    </a:p>
                  </a:txBody>
                  <a:tcPr marL="3007" marR="3007" marT="3007" marB="3007" anchor="ctr">
                    <a:solidFill>
                      <a:srgbClr val="FFFFFF"/>
                    </a:solidFill>
                  </a:tcPr>
                </a:tc>
                <a:tc hMerge="1">
                  <a:txBody>
                    <a:bodyPr/>
                    <a:lstStyle/>
                    <a:p>
                      <a:endParaRPr lang="en-IN"/>
                    </a:p>
                  </a:txBody>
                  <a:tcPr/>
                </a:tc>
                <a:extLst>
                  <a:ext uri="{0D108BD9-81ED-4DB2-BD59-A6C34878D82A}">
                    <a16:rowId xmlns:a16="http://schemas.microsoft.com/office/drawing/2014/main" val="10000"/>
                  </a:ext>
                </a:extLst>
              </a:tr>
              <a:tr h="220608">
                <a:tc>
                  <a:txBody>
                    <a:bodyPr/>
                    <a:lstStyle/>
                    <a:p>
                      <a:pPr algn="l" fontAlgn="t"/>
                      <a:r>
                        <a:rPr lang="en-IN" sz="1200">
                          <a:effectLst/>
                        </a:rPr>
                        <a:t>Interface</a:t>
                      </a:r>
                    </a:p>
                  </a:txBody>
                  <a:tcPr marL="7016"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B w="7620" cap="flat" cmpd="sng" algn="ctr">
                      <a:solidFill>
                        <a:srgbClr val="EEEEEE"/>
                      </a:solidFill>
                      <a:prstDash val="solid"/>
                      <a:round/>
                      <a:headEnd type="none" w="med" len="med"/>
                      <a:tailEnd type="none" w="med" len="med"/>
                    </a:lnB>
                    <a:solidFill>
                      <a:srgbClr val="DEE3E9"/>
                    </a:solidFill>
                  </a:tcPr>
                </a:tc>
                <a:tc>
                  <a:txBody>
                    <a:bodyPr/>
                    <a:lstStyle/>
                    <a:p>
                      <a:pPr algn="l" fontAlgn="t"/>
                      <a:r>
                        <a:rPr lang="en-IN" sz="1200">
                          <a:effectLst/>
                        </a:rPr>
                        <a:t>Description</a:t>
                      </a:r>
                    </a:p>
                  </a:txBody>
                  <a:tcPr marL="7016"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a:noFill/>
                    </a:lnT>
                    <a:lnB w="7620" cap="flat" cmpd="sng" algn="ctr">
                      <a:solidFill>
                        <a:srgbClr val="EEEEEE"/>
                      </a:solidFill>
                      <a:prstDash val="solid"/>
                      <a:round/>
                      <a:headEnd type="none" w="med" len="med"/>
                      <a:tailEnd type="none" w="med" len="med"/>
                    </a:lnB>
                    <a:solidFill>
                      <a:srgbClr val="DEE3E9"/>
                    </a:solidFill>
                  </a:tcPr>
                </a:tc>
                <a:extLst>
                  <a:ext uri="{0D108BD9-81ED-4DB2-BD59-A6C34878D82A}">
                    <a16:rowId xmlns:a16="http://schemas.microsoft.com/office/drawing/2014/main" val="10001"/>
                  </a:ext>
                </a:extLst>
              </a:tr>
              <a:tr h="220608">
                <a:tc>
                  <a:txBody>
                    <a:bodyPr/>
                    <a:lstStyle/>
                    <a:p>
                      <a:pPr algn="l" fontAlgn="t"/>
                      <a:r>
                        <a:rPr lang="en-IN" sz="1200" b="1" u="none" strike="noStrike">
                          <a:solidFill>
                            <a:srgbClr val="4A6782"/>
                          </a:solidFill>
                          <a:effectLst/>
                          <a:hlinkClick r:id="rId2" tooltip="interface in java.util.function"/>
                        </a:rPr>
                        <a:t>BiConsumer</a:t>
                      </a:r>
                      <a:r>
                        <a:rPr lang="en-IN" sz="1200">
                          <a:effectLst/>
                        </a:rPr>
                        <a:t>&lt;T,U&gt;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that accepts two input arguments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20608">
                <a:tc>
                  <a:txBody>
                    <a:bodyPr/>
                    <a:lstStyle/>
                    <a:p>
                      <a:pPr algn="l" fontAlgn="t"/>
                      <a:r>
                        <a:rPr lang="en-IN" sz="1200" b="1" u="none" strike="noStrike">
                          <a:solidFill>
                            <a:srgbClr val="4A6782"/>
                          </a:solidFill>
                          <a:effectLst/>
                          <a:hlinkClick r:id="rId3" tooltip="interface in java.util.function"/>
                        </a:rPr>
                        <a:t>BiFunction</a:t>
                      </a:r>
                      <a:r>
                        <a:rPr lang="en-IN" sz="1200">
                          <a:effectLst/>
                        </a:rPr>
                        <a:t>&lt;T,U,R&gt;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function that accepts two arguments and produces a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3"/>
                  </a:ext>
                </a:extLst>
              </a:tr>
              <a:tr h="428671">
                <a:tc>
                  <a:txBody>
                    <a:bodyPr/>
                    <a:lstStyle/>
                    <a:p>
                      <a:pPr algn="l" fontAlgn="t"/>
                      <a:r>
                        <a:rPr lang="en-IN" sz="1200" b="1" u="none" strike="noStrike">
                          <a:solidFill>
                            <a:srgbClr val="4A6782"/>
                          </a:solidFill>
                          <a:effectLst/>
                          <a:hlinkClick r:id="rId4" tooltip="interface in java.util.function"/>
                        </a:rPr>
                        <a:t>BinaryOperator</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an operation upon two operands of the same type, producing a result of the same type as the operands.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20608">
                <a:tc>
                  <a:txBody>
                    <a:bodyPr/>
                    <a:lstStyle/>
                    <a:p>
                      <a:pPr algn="l" fontAlgn="t"/>
                      <a:r>
                        <a:rPr lang="en-IN" sz="1200" b="1" u="none" strike="noStrike">
                          <a:solidFill>
                            <a:srgbClr val="4A6782"/>
                          </a:solidFill>
                          <a:effectLst/>
                          <a:hlinkClick r:id="rId5" tooltip="interface in java.util.function"/>
                        </a:rPr>
                        <a:t>BiPredicate</a:t>
                      </a:r>
                      <a:r>
                        <a:rPr lang="en-IN" sz="1200">
                          <a:effectLst/>
                        </a:rPr>
                        <a:t>&lt;T,U&gt;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predicate (boolean-valued function) of two arguments.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5"/>
                  </a:ext>
                </a:extLst>
              </a:tr>
              <a:tr h="220608">
                <a:tc>
                  <a:txBody>
                    <a:bodyPr/>
                    <a:lstStyle/>
                    <a:p>
                      <a:pPr algn="l" fontAlgn="t"/>
                      <a:r>
                        <a:rPr lang="en-IN" sz="1200" b="1" u="none" strike="noStrike">
                          <a:solidFill>
                            <a:srgbClr val="4A6782"/>
                          </a:solidFill>
                          <a:effectLst/>
                          <a:hlinkClick r:id="rId6" tooltip="interface in java.util.function"/>
                        </a:rPr>
                        <a:t>BooleanSupplier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supplier of boolean-valued results.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20608">
                <a:tc>
                  <a:txBody>
                    <a:bodyPr/>
                    <a:lstStyle/>
                    <a:p>
                      <a:pPr algn="l" fontAlgn="t"/>
                      <a:r>
                        <a:rPr lang="en-IN" sz="1200" b="1" u="none" strike="noStrike">
                          <a:solidFill>
                            <a:srgbClr val="4A6782"/>
                          </a:solidFill>
                          <a:effectLst/>
                          <a:hlinkClick r:id="rId7" tooltip="interface in java.util.function"/>
                        </a:rPr>
                        <a:t>Consumer</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an operation that accepts a single input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7"/>
                  </a:ext>
                </a:extLst>
              </a:tr>
              <a:tr h="428671">
                <a:tc>
                  <a:txBody>
                    <a:bodyPr/>
                    <a:lstStyle/>
                    <a:p>
                      <a:pPr algn="l" fontAlgn="t"/>
                      <a:r>
                        <a:rPr lang="en-IN" sz="1200" b="1" u="none" strike="noStrike">
                          <a:solidFill>
                            <a:srgbClr val="4A6782"/>
                          </a:solidFill>
                          <a:effectLst/>
                          <a:hlinkClick r:id="rId8" tooltip="interface in java.util.function"/>
                        </a:rPr>
                        <a:t>DoubleBinaryOperator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an operation upon two double-valued operands and producing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28671">
                <a:tc>
                  <a:txBody>
                    <a:bodyPr/>
                    <a:lstStyle/>
                    <a:p>
                      <a:pPr algn="l" fontAlgn="t"/>
                      <a:r>
                        <a:rPr lang="en-IN" sz="1200" b="1" u="none" strike="noStrike">
                          <a:solidFill>
                            <a:srgbClr val="4A6782"/>
                          </a:solidFill>
                          <a:effectLst/>
                          <a:hlinkClick r:id="rId9" tooltip="interface in java.util.function"/>
                        </a:rPr>
                        <a:t>DoubleConsumer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an operation that accepts a single double-valued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9"/>
                  </a:ext>
                </a:extLst>
              </a:tr>
              <a:tr h="220608">
                <a:tc>
                  <a:txBody>
                    <a:bodyPr/>
                    <a:lstStyle/>
                    <a:p>
                      <a:pPr algn="l" fontAlgn="t"/>
                      <a:r>
                        <a:rPr lang="en-IN" sz="1200" b="1" u="none" strike="noStrike">
                          <a:solidFill>
                            <a:srgbClr val="4A6782"/>
                          </a:solidFill>
                          <a:effectLst/>
                          <a:hlinkClick r:id="rId10" tooltip="interface in java.util.function"/>
                        </a:rPr>
                        <a:t>DoubleFunction</a:t>
                      </a:r>
                      <a:r>
                        <a:rPr lang="en-IN" sz="1200">
                          <a:effectLst/>
                        </a:rPr>
                        <a:t>&lt;R&gt;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a double-valued argument and produces a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20608">
                <a:tc>
                  <a:txBody>
                    <a:bodyPr/>
                    <a:lstStyle/>
                    <a:p>
                      <a:pPr algn="l" fontAlgn="t"/>
                      <a:r>
                        <a:rPr lang="en-IN" sz="1200" b="1" u="none" strike="noStrike">
                          <a:solidFill>
                            <a:srgbClr val="4A6782"/>
                          </a:solidFill>
                          <a:effectLst/>
                          <a:hlinkClick r:id="rId11" tooltip="interface in java.util.function"/>
                        </a:rPr>
                        <a:t>DoublePredicate</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predicate (boolean-valued function) of one double-valued argument.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1"/>
                  </a:ext>
                </a:extLst>
              </a:tr>
              <a:tr h="220608">
                <a:tc>
                  <a:txBody>
                    <a:bodyPr/>
                    <a:lstStyle/>
                    <a:p>
                      <a:pPr algn="l" fontAlgn="t"/>
                      <a:r>
                        <a:rPr lang="en-IN" sz="1200" b="1" u="none" strike="noStrike">
                          <a:solidFill>
                            <a:srgbClr val="4A6782"/>
                          </a:solidFill>
                          <a:effectLst/>
                          <a:hlinkClick r:id="rId12" tooltip="interface in java.util.function"/>
                        </a:rPr>
                        <a:t>DoubleSupplier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supplier of double-valued results.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428671">
                <a:tc>
                  <a:txBody>
                    <a:bodyPr/>
                    <a:lstStyle/>
                    <a:p>
                      <a:pPr algn="l" fontAlgn="t"/>
                      <a:r>
                        <a:rPr lang="en-IN" sz="1200" b="1" u="none" strike="noStrike">
                          <a:solidFill>
                            <a:srgbClr val="4A6782"/>
                          </a:solidFill>
                          <a:effectLst/>
                          <a:hlinkClick r:id="rId13" tooltip="interface in java.util.function"/>
                        </a:rPr>
                        <a:t>DoubleToIntFunction</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function that accepts a double-valued argument and produces an int-valued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3"/>
                  </a:ext>
                </a:extLst>
              </a:tr>
              <a:tr h="428671">
                <a:tc>
                  <a:txBody>
                    <a:bodyPr/>
                    <a:lstStyle/>
                    <a:p>
                      <a:pPr algn="l" fontAlgn="t"/>
                      <a:r>
                        <a:rPr lang="en-IN" sz="1200" b="1" u="none" strike="noStrike">
                          <a:solidFill>
                            <a:srgbClr val="4A6782"/>
                          </a:solidFill>
                          <a:effectLst/>
                          <a:hlinkClick r:id="rId14" tooltip="interface in java.util.function"/>
                        </a:rPr>
                        <a:t>DoubleToLongFunction</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a double-valued argument and produces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428671">
                <a:tc>
                  <a:txBody>
                    <a:bodyPr/>
                    <a:lstStyle/>
                    <a:p>
                      <a:pPr algn="l" fontAlgn="t"/>
                      <a:r>
                        <a:rPr lang="en-IN" sz="1200" b="1" u="none" strike="noStrike" dirty="0" err="1">
                          <a:solidFill>
                            <a:srgbClr val="4A6782"/>
                          </a:solidFill>
                          <a:effectLst/>
                          <a:hlinkClick r:id="rId15" tooltip="interface in java.util.function"/>
                        </a:rPr>
                        <a:t>DoubleUnaryOperator</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an operation on a single double-valued operand that produces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5"/>
                  </a:ext>
                </a:extLst>
              </a:tr>
            </a:tbl>
          </a:graphicData>
        </a:graphic>
      </p:graphicFrame>
      <p:sp>
        <p:nvSpPr>
          <p:cNvPr id="2" name="Title 1"/>
          <p:cNvSpPr>
            <a:spLocks noGrp="1"/>
          </p:cNvSpPr>
          <p:nvPr>
            <p:ph type="title"/>
          </p:nvPr>
        </p:nvSpPr>
        <p:spPr/>
        <p:txBody>
          <a:bodyPr/>
          <a:lstStyle/>
          <a:p>
            <a:r>
              <a:rPr lang="en-IN" dirty="0"/>
              <a:t>Built-in Functions </a:t>
            </a:r>
          </a:p>
        </p:txBody>
      </p:sp>
    </p:spTree>
    <p:extLst>
      <p:ext uri="{BB962C8B-B14F-4D97-AF65-F5344CB8AC3E}">
        <p14:creationId xmlns:p14="http://schemas.microsoft.com/office/powerpoint/2010/main" val="97455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20767693"/>
              </p:ext>
            </p:extLst>
          </p:nvPr>
        </p:nvGraphicFramePr>
        <p:xfrm>
          <a:off x="762000" y="1752600"/>
          <a:ext cx="7924800" cy="4419597"/>
        </p:xfrm>
        <a:graphic>
          <a:graphicData uri="http://schemas.openxmlformats.org/drawingml/2006/table">
            <a:tbl>
              <a:tblPr/>
              <a:tblGrid>
                <a:gridCol w="1880595">
                  <a:extLst>
                    <a:ext uri="{9D8B030D-6E8A-4147-A177-3AD203B41FA5}">
                      <a16:colId xmlns:a16="http://schemas.microsoft.com/office/drawing/2014/main" val="20000"/>
                    </a:ext>
                  </a:extLst>
                </a:gridCol>
                <a:gridCol w="6044205">
                  <a:extLst>
                    <a:ext uri="{9D8B030D-6E8A-4147-A177-3AD203B41FA5}">
                      <a16:colId xmlns:a16="http://schemas.microsoft.com/office/drawing/2014/main" val="20001"/>
                    </a:ext>
                  </a:extLst>
                </a:gridCol>
              </a:tblGrid>
              <a:tr h="214523">
                <a:tc>
                  <a:txBody>
                    <a:bodyPr/>
                    <a:lstStyle/>
                    <a:p>
                      <a:pPr algn="l" fontAlgn="t"/>
                      <a:r>
                        <a:rPr lang="en-IN" sz="1200" b="1" u="none" strike="noStrike" dirty="0">
                          <a:solidFill>
                            <a:srgbClr val="4A6782"/>
                          </a:solidFill>
                          <a:effectLst/>
                          <a:hlinkClick r:id="rId2" tooltip="interface in java.util.function"/>
                        </a:rPr>
                        <a:t>Function</a:t>
                      </a:r>
                      <a:r>
                        <a:rPr lang="en-IN" sz="1200" dirty="0">
                          <a:effectLst/>
                        </a:rPr>
                        <a:t>&lt;T,R&gt;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function that accepts one argument and produces a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16848">
                <a:tc>
                  <a:txBody>
                    <a:bodyPr/>
                    <a:lstStyle/>
                    <a:p>
                      <a:pPr algn="l" fontAlgn="t"/>
                      <a:r>
                        <a:rPr lang="en-IN" sz="1200" b="1" u="none" strike="noStrike" dirty="0" err="1">
                          <a:solidFill>
                            <a:srgbClr val="4A6782"/>
                          </a:solidFill>
                          <a:effectLst/>
                          <a:hlinkClick r:id="rId3" tooltip="interface in java.util.function"/>
                        </a:rPr>
                        <a:t>IntBinaryOperator</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an operation upon two </a:t>
                      </a:r>
                      <a:r>
                        <a:rPr lang="en-US" sz="1200" dirty="0" err="1">
                          <a:solidFill>
                            <a:srgbClr val="474747"/>
                          </a:solidFill>
                          <a:effectLst/>
                          <a:latin typeface="DejaVu Serif"/>
                        </a:rPr>
                        <a:t>int</a:t>
                      </a:r>
                      <a:r>
                        <a:rPr lang="en-US" sz="1200" dirty="0">
                          <a:solidFill>
                            <a:srgbClr val="474747"/>
                          </a:solidFill>
                          <a:effectLst/>
                          <a:latin typeface="DejaVu Serif"/>
                        </a:rPr>
                        <a:t>-valued operands and producing an </a:t>
                      </a:r>
                      <a:r>
                        <a:rPr lang="en-US" sz="1200" dirty="0" err="1">
                          <a:solidFill>
                            <a:srgbClr val="474747"/>
                          </a:solidFill>
                          <a:effectLst/>
                          <a:latin typeface="DejaVu Serif"/>
                        </a:rPr>
                        <a:t>int</a:t>
                      </a:r>
                      <a:r>
                        <a:rPr lang="en-US" sz="1200" dirty="0">
                          <a:solidFill>
                            <a:srgbClr val="474747"/>
                          </a:solidFill>
                          <a:effectLst/>
                          <a:latin typeface="DejaVu Serif"/>
                        </a:rPr>
                        <a: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1"/>
                  </a:ext>
                </a:extLst>
              </a:tr>
              <a:tr h="416848">
                <a:tc>
                  <a:txBody>
                    <a:bodyPr/>
                    <a:lstStyle/>
                    <a:p>
                      <a:pPr algn="l" fontAlgn="t"/>
                      <a:r>
                        <a:rPr lang="en-IN" sz="1200" b="1" u="none" strike="noStrike" dirty="0" err="1">
                          <a:solidFill>
                            <a:srgbClr val="4A6782"/>
                          </a:solidFill>
                          <a:effectLst/>
                          <a:hlinkClick r:id="rId4" tooltip="interface in java.util.function"/>
                        </a:rPr>
                        <a:t>IntConsumer</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that accepts a single </a:t>
                      </a:r>
                      <a:r>
                        <a:rPr lang="en-US" sz="1200" dirty="0" err="1">
                          <a:solidFill>
                            <a:srgbClr val="474747"/>
                          </a:solidFill>
                          <a:effectLst/>
                          <a:latin typeface="DejaVu Serif"/>
                        </a:rPr>
                        <a:t>int</a:t>
                      </a:r>
                      <a:r>
                        <a:rPr lang="en-US" sz="1200" dirty="0">
                          <a:solidFill>
                            <a:srgbClr val="474747"/>
                          </a:solidFill>
                          <a:effectLst/>
                          <a:latin typeface="DejaVu Serif"/>
                        </a:rPr>
                        <a:t>-valued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4523">
                <a:tc>
                  <a:txBody>
                    <a:bodyPr/>
                    <a:lstStyle/>
                    <a:p>
                      <a:pPr algn="l" fontAlgn="t"/>
                      <a:r>
                        <a:rPr lang="en-IN" sz="1200" b="1" u="none" strike="noStrike" dirty="0" err="1">
                          <a:solidFill>
                            <a:srgbClr val="4A6782"/>
                          </a:solidFill>
                          <a:effectLst/>
                          <a:hlinkClick r:id="rId5" tooltip="interface in java.util.function"/>
                        </a:rPr>
                        <a:t>IntFunction</a:t>
                      </a:r>
                      <a:r>
                        <a:rPr lang="en-IN" sz="1200" dirty="0">
                          <a:effectLst/>
                        </a:rPr>
                        <a:t>&lt;R&gt;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function that accepts an </a:t>
                      </a:r>
                      <a:r>
                        <a:rPr lang="en-US" sz="1200" dirty="0" err="1">
                          <a:solidFill>
                            <a:srgbClr val="474747"/>
                          </a:solidFill>
                          <a:effectLst/>
                          <a:latin typeface="DejaVu Serif"/>
                        </a:rPr>
                        <a:t>int</a:t>
                      </a:r>
                      <a:r>
                        <a:rPr lang="en-US" sz="1200" dirty="0">
                          <a:solidFill>
                            <a:srgbClr val="474747"/>
                          </a:solidFill>
                          <a:effectLst/>
                          <a:latin typeface="DejaVu Serif"/>
                        </a:rPr>
                        <a:t>-valued argument and produces a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3"/>
                  </a:ext>
                </a:extLst>
              </a:tr>
              <a:tr h="214523">
                <a:tc>
                  <a:txBody>
                    <a:bodyPr/>
                    <a:lstStyle/>
                    <a:p>
                      <a:pPr algn="l" fontAlgn="t"/>
                      <a:r>
                        <a:rPr lang="en-IN" sz="1200" b="1" u="none" strike="noStrike" dirty="0" err="1">
                          <a:solidFill>
                            <a:srgbClr val="4A6782"/>
                          </a:solidFill>
                          <a:effectLst/>
                          <a:hlinkClick r:id="rId6" tooltip="interface in java.util.function"/>
                        </a:rPr>
                        <a:t>IntPredicate</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predicate (boolean-valued function) of one int-valued argument.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4523">
                <a:tc>
                  <a:txBody>
                    <a:bodyPr/>
                    <a:lstStyle/>
                    <a:p>
                      <a:pPr algn="l" fontAlgn="t"/>
                      <a:r>
                        <a:rPr lang="en-IN" sz="1200" b="1" u="none" strike="noStrike" dirty="0" err="1">
                          <a:solidFill>
                            <a:srgbClr val="4A6782"/>
                          </a:solidFill>
                          <a:effectLst/>
                          <a:hlinkClick r:id="rId7" tooltip="interface in java.util.function"/>
                        </a:rPr>
                        <a:t>IntSupplier</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supplier of </a:t>
                      </a:r>
                      <a:r>
                        <a:rPr lang="en-US" sz="1200" dirty="0" err="1">
                          <a:solidFill>
                            <a:srgbClr val="474747"/>
                          </a:solidFill>
                          <a:effectLst/>
                          <a:latin typeface="DejaVu Serif"/>
                        </a:rPr>
                        <a:t>int</a:t>
                      </a:r>
                      <a:r>
                        <a:rPr lang="en-US" sz="1200" dirty="0">
                          <a:solidFill>
                            <a:srgbClr val="474747"/>
                          </a:solidFill>
                          <a:effectLst/>
                          <a:latin typeface="DejaVu Serif"/>
                        </a:rPr>
                        <a:t>-valued results.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5"/>
                  </a:ext>
                </a:extLst>
              </a:tr>
              <a:tr h="416848">
                <a:tc>
                  <a:txBody>
                    <a:bodyPr/>
                    <a:lstStyle/>
                    <a:p>
                      <a:pPr algn="l" fontAlgn="t"/>
                      <a:r>
                        <a:rPr lang="en-IN" sz="1200" b="1" u="none" strike="noStrike" dirty="0" err="1">
                          <a:solidFill>
                            <a:srgbClr val="4A6782"/>
                          </a:solidFill>
                          <a:effectLst/>
                          <a:hlinkClick r:id="rId8" tooltip="interface in java.util.function"/>
                        </a:rPr>
                        <a:t>IntToDoubleFunction</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an </a:t>
                      </a:r>
                      <a:r>
                        <a:rPr lang="en-US" sz="1200" dirty="0" err="1">
                          <a:solidFill>
                            <a:srgbClr val="474747"/>
                          </a:solidFill>
                          <a:effectLst/>
                          <a:latin typeface="DejaVu Serif"/>
                        </a:rPr>
                        <a:t>int</a:t>
                      </a:r>
                      <a:r>
                        <a:rPr lang="en-US" sz="1200" dirty="0">
                          <a:solidFill>
                            <a:srgbClr val="474747"/>
                          </a:solidFill>
                          <a:effectLst/>
                          <a:latin typeface="DejaVu Serif"/>
                        </a:rPr>
                        <a:t>-valued argument and produces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16848">
                <a:tc>
                  <a:txBody>
                    <a:bodyPr/>
                    <a:lstStyle/>
                    <a:p>
                      <a:pPr algn="l" fontAlgn="t"/>
                      <a:r>
                        <a:rPr lang="en-IN" sz="1200" b="1" u="none" strike="noStrike" dirty="0" err="1">
                          <a:solidFill>
                            <a:srgbClr val="4A6782"/>
                          </a:solidFill>
                          <a:effectLst/>
                          <a:hlinkClick r:id="rId9" tooltip="interface in java.util.function"/>
                        </a:rPr>
                        <a:t>IntToLongFunction</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function that accepts an int-valued argument and produces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7"/>
                  </a:ext>
                </a:extLst>
              </a:tr>
              <a:tr h="416848">
                <a:tc>
                  <a:txBody>
                    <a:bodyPr/>
                    <a:lstStyle/>
                    <a:p>
                      <a:pPr algn="l" fontAlgn="t"/>
                      <a:r>
                        <a:rPr lang="en-IN" sz="1200" b="1" u="none" strike="noStrike">
                          <a:solidFill>
                            <a:srgbClr val="4A6782"/>
                          </a:solidFill>
                          <a:effectLst/>
                          <a:hlinkClick r:id="rId10" tooltip="interface in java.util.function"/>
                        </a:rPr>
                        <a:t>IntUnaryOperator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on a single </a:t>
                      </a:r>
                      <a:r>
                        <a:rPr lang="en-US" sz="1200" dirty="0" err="1">
                          <a:solidFill>
                            <a:srgbClr val="474747"/>
                          </a:solidFill>
                          <a:effectLst/>
                          <a:latin typeface="DejaVu Serif"/>
                        </a:rPr>
                        <a:t>int</a:t>
                      </a:r>
                      <a:r>
                        <a:rPr lang="en-US" sz="1200" dirty="0">
                          <a:solidFill>
                            <a:srgbClr val="474747"/>
                          </a:solidFill>
                          <a:effectLst/>
                          <a:latin typeface="DejaVu Serif"/>
                        </a:rPr>
                        <a:t>-valued operand that produces an </a:t>
                      </a:r>
                      <a:r>
                        <a:rPr lang="en-US" sz="1200" dirty="0" err="1">
                          <a:solidFill>
                            <a:srgbClr val="474747"/>
                          </a:solidFill>
                          <a:effectLst/>
                          <a:latin typeface="DejaVu Serif"/>
                        </a:rPr>
                        <a:t>int</a:t>
                      </a:r>
                      <a:r>
                        <a:rPr lang="en-US" sz="1200" dirty="0">
                          <a:solidFill>
                            <a:srgbClr val="474747"/>
                          </a:solidFill>
                          <a:effectLst/>
                          <a:latin typeface="DejaVu Serif"/>
                        </a:rPr>
                        <a: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16848">
                <a:tc>
                  <a:txBody>
                    <a:bodyPr/>
                    <a:lstStyle/>
                    <a:p>
                      <a:pPr algn="l" fontAlgn="t"/>
                      <a:r>
                        <a:rPr lang="en-IN" sz="1200" b="1" u="none" strike="noStrike">
                          <a:solidFill>
                            <a:srgbClr val="4A6782"/>
                          </a:solidFill>
                          <a:effectLst/>
                          <a:hlinkClick r:id="rId11" tooltip="interface in java.util.function"/>
                        </a:rPr>
                        <a:t>LongBinaryOperator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an operation upon two long-valued operands and producing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9"/>
                  </a:ext>
                </a:extLst>
              </a:tr>
              <a:tr h="416848">
                <a:tc>
                  <a:txBody>
                    <a:bodyPr/>
                    <a:lstStyle/>
                    <a:p>
                      <a:pPr algn="l" fontAlgn="t"/>
                      <a:r>
                        <a:rPr lang="en-IN" sz="1200" b="1" u="none" strike="noStrike">
                          <a:solidFill>
                            <a:srgbClr val="4A6782"/>
                          </a:solidFill>
                          <a:effectLst/>
                          <a:hlinkClick r:id="rId12" tooltip="interface in java.util.function"/>
                        </a:rPr>
                        <a:t>LongConsumer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that accepts a single long-valued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14523">
                <a:tc>
                  <a:txBody>
                    <a:bodyPr/>
                    <a:lstStyle/>
                    <a:p>
                      <a:pPr algn="l" fontAlgn="t"/>
                      <a:r>
                        <a:rPr lang="en-IN" sz="1200" b="1" u="none" strike="noStrike">
                          <a:solidFill>
                            <a:srgbClr val="4A6782"/>
                          </a:solidFill>
                          <a:effectLst/>
                          <a:hlinkClick r:id="rId13" tooltip="interface in java.util.function"/>
                        </a:rPr>
                        <a:t>LongFunction</a:t>
                      </a:r>
                      <a:r>
                        <a:rPr lang="en-IN" sz="1200">
                          <a:effectLst/>
                        </a:rPr>
                        <a:t>&lt;R&gt;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function that accepts a long-valued argument and produces a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1"/>
                  </a:ext>
                </a:extLst>
              </a:tr>
              <a:tr h="214523">
                <a:tc>
                  <a:txBody>
                    <a:bodyPr/>
                    <a:lstStyle/>
                    <a:p>
                      <a:pPr algn="l" fontAlgn="t"/>
                      <a:r>
                        <a:rPr lang="en-IN" sz="1200" b="1" u="none" strike="noStrike">
                          <a:solidFill>
                            <a:srgbClr val="4A6782"/>
                          </a:solidFill>
                          <a:effectLst/>
                          <a:hlinkClick r:id="rId14" tooltip="interface in java.util.function"/>
                        </a:rPr>
                        <a:t>LongPredicate</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predicate (boolean-valued function) of one long-valued argument.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14523">
                <a:tc>
                  <a:txBody>
                    <a:bodyPr/>
                    <a:lstStyle/>
                    <a:p>
                      <a:pPr algn="l" fontAlgn="t"/>
                      <a:r>
                        <a:rPr lang="en-IN" sz="1200" b="1" u="none" strike="noStrike">
                          <a:solidFill>
                            <a:srgbClr val="4A6782"/>
                          </a:solidFill>
                          <a:effectLst/>
                          <a:hlinkClick r:id="rId15" tooltip="interface in java.util.function"/>
                        </a:rPr>
                        <a:t>LongSupplier</a:t>
                      </a:r>
                      <a:endParaRPr lang="en-IN" sz="120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supplier of long-valued results.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3"/>
                  </a:ext>
                </a:extLst>
              </a:tr>
            </a:tbl>
          </a:graphicData>
        </a:graphic>
      </p:graphicFrame>
      <p:sp>
        <p:nvSpPr>
          <p:cNvPr id="3" name="Title 2"/>
          <p:cNvSpPr>
            <a:spLocks noGrp="1"/>
          </p:cNvSpPr>
          <p:nvPr>
            <p:ph type="title"/>
          </p:nvPr>
        </p:nvSpPr>
        <p:spPr/>
        <p:txBody>
          <a:bodyPr/>
          <a:lstStyle/>
          <a:p>
            <a:r>
              <a:rPr lang="en-IN" dirty="0"/>
              <a:t>Built-in Functions </a:t>
            </a:r>
          </a:p>
        </p:txBody>
      </p:sp>
      <p:sp>
        <p:nvSpPr>
          <p:cNvPr id="4" name="Content Placeholder 3"/>
          <p:cNvSpPr>
            <a:spLocks noGrp="1"/>
          </p:cNvSpPr>
          <p:nvPr>
            <p:ph sz="quarter" idx="12"/>
          </p:nvPr>
        </p:nvSpPr>
        <p:spPr/>
        <p:txBody>
          <a:bodyPr/>
          <a:lstStyle/>
          <a:p>
            <a:pPr marL="0" indent="0">
              <a:buNone/>
            </a:pPr>
            <a:endParaRPr lang="en-IN" dirty="0"/>
          </a:p>
        </p:txBody>
      </p:sp>
    </p:spTree>
    <p:extLst>
      <p:ext uri="{BB962C8B-B14F-4D97-AF65-F5344CB8AC3E}">
        <p14:creationId xmlns:p14="http://schemas.microsoft.com/office/powerpoint/2010/main" val="1845547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85348734"/>
              </p:ext>
            </p:extLst>
          </p:nvPr>
        </p:nvGraphicFramePr>
        <p:xfrm>
          <a:off x="534782" y="1676400"/>
          <a:ext cx="7543658" cy="4554510"/>
        </p:xfrm>
        <a:graphic>
          <a:graphicData uri="http://schemas.openxmlformats.org/drawingml/2006/table">
            <a:tbl>
              <a:tblPr/>
              <a:tblGrid>
                <a:gridCol w="1790148">
                  <a:extLst>
                    <a:ext uri="{9D8B030D-6E8A-4147-A177-3AD203B41FA5}">
                      <a16:colId xmlns:a16="http://schemas.microsoft.com/office/drawing/2014/main" val="20000"/>
                    </a:ext>
                  </a:extLst>
                </a:gridCol>
                <a:gridCol w="5753510">
                  <a:extLst>
                    <a:ext uri="{9D8B030D-6E8A-4147-A177-3AD203B41FA5}">
                      <a16:colId xmlns:a16="http://schemas.microsoft.com/office/drawing/2014/main" val="20001"/>
                    </a:ext>
                  </a:extLst>
                </a:gridCol>
              </a:tblGrid>
              <a:tr h="376786">
                <a:tc>
                  <a:txBody>
                    <a:bodyPr/>
                    <a:lstStyle/>
                    <a:p>
                      <a:pPr algn="l" fontAlgn="t"/>
                      <a:r>
                        <a:rPr lang="en-IN" sz="1200" b="1" u="none" strike="noStrike" dirty="0" err="1">
                          <a:solidFill>
                            <a:srgbClr val="4A6782"/>
                          </a:solidFill>
                          <a:effectLst/>
                          <a:hlinkClick r:id="rId2" tooltip="interface in java.util.function"/>
                        </a:rPr>
                        <a:t>LongToDoubleFunction</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 function that accepts a long-valued argument and produces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76786">
                <a:tc>
                  <a:txBody>
                    <a:bodyPr/>
                    <a:lstStyle/>
                    <a:p>
                      <a:pPr algn="l" fontAlgn="t"/>
                      <a:r>
                        <a:rPr lang="en-IN" sz="1200" b="1" u="none" strike="noStrike" dirty="0" err="1">
                          <a:solidFill>
                            <a:srgbClr val="4A6782"/>
                          </a:solidFill>
                          <a:effectLst/>
                          <a:hlinkClick r:id="rId3" tooltip="interface in java.util.function"/>
                        </a:rPr>
                        <a:t>LongToIntFunction</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function that accepts a long-valued argument and produces an </a:t>
                      </a:r>
                      <a:r>
                        <a:rPr lang="en-US" sz="1200" dirty="0" err="1">
                          <a:solidFill>
                            <a:srgbClr val="474747"/>
                          </a:solidFill>
                          <a:effectLst/>
                          <a:latin typeface="DejaVu Serif"/>
                        </a:rPr>
                        <a:t>int</a:t>
                      </a:r>
                      <a:r>
                        <a:rPr lang="en-US" sz="1200" dirty="0">
                          <a:solidFill>
                            <a:srgbClr val="474747"/>
                          </a:solidFill>
                          <a:effectLst/>
                          <a:latin typeface="DejaVu Serif"/>
                        </a:rPr>
                        <a: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1"/>
                  </a:ext>
                </a:extLst>
              </a:tr>
              <a:tr h="376786">
                <a:tc>
                  <a:txBody>
                    <a:bodyPr/>
                    <a:lstStyle/>
                    <a:p>
                      <a:pPr algn="l" fontAlgn="t"/>
                      <a:r>
                        <a:rPr lang="en-IN" sz="1200" b="1" u="none" strike="noStrike" dirty="0" err="1">
                          <a:solidFill>
                            <a:srgbClr val="4A6782"/>
                          </a:solidFill>
                          <a:effectLst/>
                          <a:hlinkClick r:id="rId4" tooltip="interface in java.util.function"/>
                        </a:rPr>
                        <a:t>LongUnaryOperator</a:t>
                      </a:r>
                      <a:endParaRPr lang="en-IN" sz="1200" dirty="0">
                        <a:effectLst/>
                      </a:endParaRP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on a single long-valued operand that produces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6786">
                <a:tc>
                  <a:txBody>
                    <a:bodyPr/>
                    <a:lstStyle/>
                    <a:p>
                      <a:pPr algn="l" fontAlgn="t"/>
                      <a:r>
                        <a:rPr lang="en-IN" sz="1200" b="1" u="none" strike="noStrike" dirty="0" err="1">
                          <a:solidFill>
                            <a:srgbClr val="4A6782"/>
                          </a:solidFill>
                          <a:effectLst/>
                          <a:hlinkClick r:id="rId5" tooltip="interface in java.util.function"/>
                        </a:rPr>
                        <a:t>ObjDoubleConsumer</a:t>
                      </a:r>
                      <a:r>
                        <a:rPr lang="en-IN" sz="1200" dirty="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an operation that accepts an object-valued and a double-valued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3"/>
                  </a:ext>
                </a:extLst>
              </a:tr>
              <a:tr h="376786">
                <a:tc>
                  <a:txBody>
                    <a:bodyPr/>
                    <a:lstStyle/>
                    <a:p>
                      <a:pPr algn="l" fontAlgn="t"/>
                      <a:r>
                        <a:rPr lang="en-IN" sz="1200" b="1" u="none" strike="noStrike" dirty="0" err="1">
                          <a:solidFill>
                            <a:srgbClr val="4A6782"/>
                          </a:solidFill>
                          <a:effectLst/>
                          <a:hlinkClick r:id="rId6" tooltip="interface in java.util.function"/>
                        </a:rPr>
                        <a:t>ObjIntConsumer</a:t>
                      </a:r>
                      <a:r>
                        <a:rPr lang="en-IN" sz="1200" dirty="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a:solidFill>
                            <a:srgbClr val="474747"/>
                          </a:solidFill>
                          <a:effectLst/>
                          <a:latin typeface="DejaVu Serif"/>
                        </a:rPr>
                        <a:t>Represents an operation that accepts an object-valued and a int-valued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6786">
                <a:tc>
                  <a:txBody>
                    <a:bodyPr/>
                    <a:lstStyle/>
                    <a:p>
                      <a:pPr algn="l" fontAlgn="t"/>
                      <a:r>
                        <a:rPr lang="en-IN" sz="1200" b="1" u="none" strike="noStrike">
                          <a:solidFill>
                            <a:srgbClr val="4A6782"/>
                          </a:solidFill>
                          <a:effectLst/>
                          <a:hlinkClick r:id="rId7" tooltip="interface in java.util.function"/>
                        </a:rPr>
                        <a:t>ObjLongConsumer</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an operation that accepts an object-valued and a long-valued argument, and returns no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5"/>
                  </a:ext>
                </a:extLst>
              </a:tr>
              <a:tr h="193906">
                <a:tc>
                  <a:txBody>
                    <a:bodyPr/>
                    <a:lstStyle/>
                    <a:p>
                      <a:pPr algn="l" fontAlgn="t"/>
                      <a:r>
                        <a:rPr lang="en-IN" sz="1200" b="1" u="none" strike="noStrike">
                          <a:solidFill>
                            <a:srgbClr val="4A6782"/>
                          </a:solidFill>
                          <a:effectLst/>
                          <a:hlinkClick r:id="rId8" tooltip="interface in java.util.function"/>
                        </a:rPr>
                        <a:t>Predicate</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predicate (</a:t>
                      </a:r>
                      <a:r>
                        <a:rPr lang="en-US" sz="1200" dirty="0" err="1">
                          <a:solidFill>
                            <a:srgbClr val="474747"/>
                          </a:solidFill>
                          <a:effectLst/>
                          <a:latin typeface="DejaVu Serif"/>
                        </a:rPr>
                        <a:t>boolean</a:t>
                      </a:r>
                      <a:r>
                        <a:rPr lang="en-US" sz="1200" dirty="0">
                          <a:solidFill>
                            <a:srgbClr val="474747"/>
                          </a:solidFill>
                          <a:effectLst/>
                          <a:latin typeface="DejaVu Serif"/>
                        </a:rPr>
                        <a:t>-valued function) of one argument.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3906">
                <a:tc>
                  <a:txBody>
                    <a:bodyPr/>
                    <a:lstStyle/>
                    <a:p>
                      <a:pPr algn="l" fontAlgn="t"/>
                      <a:r>
                        <a:rPr lang="en-IN" sz="1200" b="1" u="none" strike="noStrike">
                          <a:solidFill>
                            <a:srgbClr val="4A6782"/>
                          </a:solidFill>
                          <a:effectLst/>
                          <a:hlinkClick r:id="rId9" tooltip="interface in java.util.function"/>
                        </a:rPr>
                        <a:t>Supplier</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supplier of results.</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7"/>
                  </a:ext>
                </a:extLst>
              </a:tr>
              <a:tr h="376786">
                <a:tc>
                  <a:txBody>
                    <a:bodyPr/>
                    <a:lstStyle/>
                    <a:p>
                      <a:pPr algn="l" fontAlgn="t"/>
                      <a:r>
                        <a:rPr lang="en-IN" sz="1200" b="1" u="none" strike="noStrike">
                          <a:solidFill>
                            <a:srgbClr val="4A6782"/>
                          </a:solidFill>
                          <a:effectLst/>
                          <a:hlinkClick r:id="rId10" tooltip="interface in java.util.function"/>
                        </a:rPr>
                        <a:t>ToDoubleBiFunction</a:t>
                      </a:r>
                      <a:r>
                        <a:rPr lang="en-IN" sz="1200">
                          <a:effectLst/>
                        </a:rPr>
                        <a:t>&lt;T,U&gt;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two arguments and produces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93906">
                <a:tc>
                  <a:txBody>
                    <a:bodyPr/>
                    <a:lstStyle/>
                    <a:p>
                      <a:pPr algn="l" fontAlgn="t"/>
                      <a:r>
                        <a:rPr lang="en-IN" sz="1200" b="1" u="none" strike="noStrike">
                          <a:solidFill>
                            <a:srgbClr val="4A6782"/>
                          </a:solidFill>
                          <a:effectLst/>
                          <a:hlinkClick r:id="rId11" tooltip="interface in java.util.function"/>
                        </a:rPr>
                        <a:t>ToDoubleFunction</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function that produces a double-valued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09"/>
                  </a:ext>
                </a:extLst>
              </a:tr>
              <a:tr h="193906">
                <a:tc>
                  <a:txBody>
                    <a:bodyPr/>
                    <a:lstStyle/>
                    <a:p>
                      <a:pPr algn="l" fontAlgn="t"/>
                      <a:r>
                        <a:rPr lang="en-IN" sz="1200" b="1" u="none" strike="noStrike">
                          <a:solidFill>
                            <a:srgbClr val="4A6782"/>
                          </a:solidFill>
                          <a:effectLst/>
                          <a:hlinkClick r:id="rId12" tooltip="interface in java.util.function"/>
                        </a:rPr>
                        <a:t>ToIntBiFunction</a:t>
                      </a:r>
                      <a:r>
                        <a:rPr lang="en-IN" sz="1200">
                          <a:effectLst/>
                        </a:rPr>
                        <a:t>&lt;T,U&gt;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two arguments and produces an </a:t>
                      </a:r>
                      <a:r>
                        <a:rPr lang="en-US" sz="1200" dirty="0" err="1">
                          <a:solidFill>
                            <a:srgbClr val="474747"/>
                          </a:solidFill>
                          <a:effectLst/>
                          <a:latin typeface="DejaVu Serif"/>
                        </a:rPr>
                        <a:t>int</a:t>
                      </a:r>
                      <a:r>
                        <a:rPr lang="en-US" sz="1200" dirty="0">
                          <a:solidFill>
                            <a:srgbClr val="474747"/>
                          </a:solidFill>
                          <a:effectLst/>
                          <a:latin typeface="DejaVu Serif"/>
                        </a:rPr>
                        <a: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93906">
                <a:tc>
                  <a:txBody>
                    <a:bodyPr/>
                    <a:lstStyle/>
                    <a:p>
                      <a:pPr algn="l" fontAlgn="t"/>
                      <a:r>
                        <a:rPr lang="en-IN" sz="1200" b="1" u="none" strike="noStrike">
                          <a:solidFill>
                            <a:srgbClr val="4A6782"/>
                          </a:solidFill>
                          <a:effectLst/>
                          <a:hlinkClick r:id="rId13" tooltip="interface in java.util.function"/>
                        </a:rPr>
                        <a:t>ToIntFunction</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a:solidFill>
                            <a:srgbClr val="474747"/>
                          </a:solidFill>
                          <a:effectLst/>
                          <a:latin typeface="DejaVu Serif"/>
                        </a:rPr>
                        <a:t>Represents a function that produces an int-valued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1"/>
                  </a:ext>
                </a:extLst>
              </a:tr>
              <a:tr h="376786">
                <a:tc>
                  <a:txBody>
                    <a:bodyPr/>
                    <a:lstStyle/>
                    <a:p>
                      <a:pPr algn="l" fontAlgn="t"/>
                      <a:r>
                        <a:rPr lang="en-IN" sz="1200" b="1" u="none" strike="noStrike">
                          <a:solidFill>
                            <a:srgbClr val="4A6782"/>
                          </a:solidFill>
                          <a:effectLst/>
                          <a:hlinkClick r:id="rId14" tooltip="interface in java.util.function"/>
                        </a:rPr>
                        <a:t>ToLongBiFunction</a:t>
                      </a:r>
                      <a:r>
                        <a:rPr lang="en-IN" sz="1200">
                          <a:effectLst/>
                        </a:rPr>
                        <a:t>&lt;T,U&gt;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 function that accepts two arguments and produces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93906">
                <a:tc>
                  <a:txBody>
                    <a:bodyPr/>
                    <a:lstStyle/>
                    <a:p>
                      <a:pPr algn="l" fontAlgn="t"/>
                      <a:r>
                        <a:rPr lang="en-IN" sz="1200" b="1" u="none" strike="noStrike">
                          <a:solidFill>
                            <a:srgbClr val="4A6782"/>
                          </a:solidFill>
                          <a:effectLst/>
                          <a:hlinkClick r:id="rId15" tooltip="interface in java.util.function"/>
                        </a:rPr>
                        <a:t>ToLongFunction</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200" dirty="0">
                          <a:solidFill>
                            <a:srgbClr val="474747"/>
                          </a:solidFill>
                          <a:effectLst/>
                          <a:latin typeface="DejaVu Serif"/>
                        </a:rPr>
                        <a:t>Represents a function that produces a long-valued result.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10013"/>
                  </a:ext>
                </a:extLst>
              </a:tr>
              <a:tr h="376786">
                <a:tc>
                  <a:txBody>
                    <a:bodyPr/>
                    <a:lstStyle/>
                    <a:p>
                      <a:pPr algn="l" fontAlgn="t"/>
                      <a:r>
                        <a:rPr lang="en-IN" sz="1200" b="1" u="none" strike="noStrike">
                          <a:solidFill>
                            <a:srgbClr val="4A6782"/>
                          </a:solidFill>
                          <a:effectLst/>
                          <a:hlinkClick r:id="rId16" tooltip="interface in java.util.function"/>
                        </a:rPr>
                        <a:t>UnaryOperator</a:t>
                      </a:r>
                      <a:r>
                        <a:rPr lang="en-IN" sz="1200">
                          <a:effectLst/>
                        </a:rPr>
                        <a:t>&lt;T&gt;</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200" dirty="0">
                          <a:solidFill>
                            <a:srgbClr val="474747"/>
                          </a:solidFill>
                          <a:effectLst/>
                          <a:latin typeface="DejaVu Serif"/>
                        </a:rPr>
                        <a:t>Represents an operation on a single operand that produces a result of the same type as its operand.</a:t>
                      </a:r>
                    </a:p>
                  </a:txBody>
                  <a:tcPr marL="10024" marR="3007" marT="8019" marB="3007">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bl>
          </a:graphicData>
        </a:graphic>
      </p:graphicFrame>
      <p:sp>
        <p:nvSpPr>
          <p:cNvPr id="3" name="Title 2"/>
          <p:cNvSpPr>
            <a:spLocks noGrp="1"/>
          </p:cNvSpPr>
          <p:nvPr>
            <p:ph type="title"/>
          </p:nvPr>
        </p:nvSpPr>
        <p:spPr/>
        <p:txBody>
          <a:bodyPr/>
          <a:lstStyle/>
          <a:p>
            <a:r>
              <a:rPr lang="en-IN" dirty="0"/>
              <a:t>Built-in Functions </a:t>
            </a:r>
          </a:p>
        </p:txBody>
      </p:sp>
      <p:sp>
        <p:nvSpPr>
          <p:cNvPr id="4" name="Content Placeholder 3"/>
          <p:cNvSpPr>
            <a:spLocks noGrp="1"/>
          </p:cNvSpPr>
          <p:nvPr>
            <p:ph sz="quarter" idx="12"/>
          </p:nvPr>
        </p:nvSpPr>
        <p:spPr/>
        <p:txBody>
          <a:bodyPr/>
          <a:lstStyle/>
          <a:p>
            <a:pPr marL="0" indent="0">
              <a:buNone/>
            </a:pPr>
            <a:endParaRPr lang="en-IN" dirty="0"/>
          </a:p>
        </p:txBody>
      </p:sp>
    </p:spTree>
    <p:extLst>
      <p:ext uri="{BB962C8B-B14F-4D97-AF65-F5344CB8AC3E}">
        <p14:creationId xmlns:p14="http://schemas.microsoft.com/office/powerpoint/2010/main" val="1826467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EA54B4-97A2-9ED9-72EE-E3C08D978A68}"/>
              </a:ext>
            </a:extLst>
          </p:cNvPr>
          <p:cNvSpPr>
            <a:spLocks noGrp="1"/>
          </p:cNvSpPr>
          <p:nvPr>
            <p:ph type="title"/>
          </p:nvPr>
        </p:nvSpPr>
        <p:spPr/>
        <p:txBody>
          <a:bodyPr/>
          <a:lstStyle/>
          <a:p>
            <a:r>
              <a:rPr lang="en-US" dirty="0"/>
              <a:t>Lambda Expressions in the Java Collections Framework</a:t>
            </a:r>
            <a:endParaRPr lang="en-IN" dirty="0"/>
          </a:p>
        </p:txBody>
      </p:sp>
      <p:pic>
        <p:nvPicPr>
          <p:cNvPr id="5" name="Picture 4">
            <a:extLst>
              <a:ext uri="{FF2B5EF4-FFF2-40B4-BE49-F238E27FC236}">
                <a16:creationId xmlns:a16="http://schemas.microsoft.com/office/drawing/2014/main" id="{062E994C-8FFD-FBC0-BE8F-4AB52A90F3D1}"/>
              </a:ext>
            </a:extLst>
          </p:cNvPr>
          <p:cNvPicPr>
            <a:picLocks noChangeAspect="1"/>
          </p:cNvPicPr>
          <p:nvPr/>
        </p:nvPicPr>
        <p:blipFill>
          <a:blip r:embed="rId2"/>
          <a:stretch>
            <a:fillRect/>
          </a:stretch>
        </p:blipFill>
        <p:spPr>
          <a:xfrm>
            <a:off x="685800" y="1371600"/>
            <a:ext cx="7980496" cy="5029200"/>
          </a:xfrm>
          <a:prstGeom prst="rect">
            <a:avLst/>
          </a:prstGeom>
        </p:spPr>
      </p:pic>
    </p:spTree>
    <p:extLst>
      <p:ext uri="{BB962C8B-B14F-4D97-AF65-F5344CB8AC3E}">
        <p14:creationId xmlns:p14="http://schemas.microsoft.com/office/powerpoint/2010/main" val="2843583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D71D7-87D7-5587-704D-F7DD2C1C2D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52A9DD-E625-927D-242A-33993E578BB2}"/>
              </a:ext>
            </a:extLst>
          </p:cNvPr>
          <p:cNvSpPr>
            <a:spLocks noGrp="1"/>
          </p:cNvSpPr>
          <p:nvPr>
            <p:ph type="title"/>
          </p:nvPr>
        </p:nvSpPr>
        <p:spPr/>
        <p:txBody>
          <a:bodyPr/>
          <a:lstStyle/>
          <a:p>
            <a:r>
              <a:rPr lang="en-US" dirty="0"/>
              <a:t>Lambda Expressions in the Java Collections Framework</a:t>
            </a:r>
            <a:endParaRPr lang="en-IN" dirty="0"/>
          </a:p>
        </p:txBody>
      </p:sp>
      <p:pic>
        <p:nvPicPr>
          <p:cNvPr id="4" name="Picture 3">
            <a:extLst>
              <a:ext uri="{FF2B5EF4-FFF2-40B4-BE49-F238E27FC236}">
                <a16:creationId xmlns:a16="http://schemas.microsoft.com/office/drawing/2014/main" id="{8F307999-C075-0639-B26F-15F9D4DF8678}"/>
              </a:ext>
            </a:extLst>
          </p:cNvPr>
          <p:cNvPicPr>
            <a:picLocks noChangeAspect="1"/>
          </p:cNvPicPr>
          <p:nvPr/>
        </p:nvPicPr>
        <p:blipFill>
          <a:blip r:embed="rId2"/>
          <a:stretch>
            <a:fillRect/>
          </a:stretch>
        </p:blipFill>
        <p:spPr>
          <a:xfrm>
            <a:off x="762000" y="1981200"/>
            <a:ext cx="7827298" cy="2971800"/>
          </a:xfrm>
          <a:prstGeom prst="rect">
            <a:avLst/>
          </a:prstGeom>
        </p:spPr>
      </p:pic>
    </p:spTree>
    <p:extLst>
      <p:ext uri="{BB962C8B-B14F-4D97-AF65-F5344CB8AC3E}">
        <p14:creationId xmlns:p14="http://schemas.microsoft.com/office/powerpoint/2010/main" val="4161452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75B5F-FE30-F3F7-0404-6280BFC24EB1}"/>
              </a:ext>
            </a:extLst>
          </p:cNvPr>
          <p:cNvSpPr>
            <a:spLocks noGrp="1"/>
          </p:cNvSpPr>
          <p:nvPr>
            <p:ph type="title"/>
          </p:nvPr>
        </p:nvSpPr>
        <p:spPr/>
        <p:txBody>
          <a:bodyPr/>
          <a:lstStyle/>
          <a:p>
            <a:r>
              <a:rPr lang="en-IN" dirty="0"/>
              <a:t>Variable Capture in Lambdas</a:t>
            </a:r>
          </a:p>
        </p:txBody>
      </p:sp>
      <p:pic>
        <p:nvPicPr>
          <p:cNvPr id="5" name="Picture 4">
            <a:extLst>
              <a:ext uri="{FF2B5EF4-FFF2-40B4-BE49-F238E27FC236}">
                <a16:creationId xmlns:a16="http://schemas.microsoft.com/office/drawing/2014/main" id="{7CC84FB0-A042-8406-873B-6C0A704572FD}"/>
              </a:ext>
            </a:extLst>
          </p:cNvPr>
          <p:cNvPicPr>
            <a:picLocks noChangeAspect="1"/>
          </p:cNvPicPr>
          <p:nvPr/>
        </p:nvPicPr>
        <p:blipFill>
          <a:blip r:embed="rId2"/>
          <a:stretch>
            <a:fillRect/>
          </a:stretch>
        </p:blipFill>
        <p:spPr>
          <a:xfrm>
            <a:off x="461035" y="1828800"/>
            <a:ext cx="8233395" cy="2667000"/>
          </a:xfrm>
          <a:prstGeom prst="rect">
            <a:avLst/>
          </a:prstGeom>
        </p:spPr>
      </p:pic>
    </p:spTree>
    <p:extLst>
      <p:ext uri="{BB962C8B-B14F-4D97-AF65-F5344CB8AC3E}">
        <p14:creationId xmlns:p14="http://schemas.microsoft.com/office/powerpoint/2010/main" val="180988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590675"/>
          </a:xfrm>
        </p:spPr>
        <p:txBody>
          <a:bodyPr>
            <a:normAutofit/>
          </a:bodyPr>
          <a:lstStyle/>
          <a:p>
            <a:r>
              <a:rPr lang="en-US" dirty="0"/>
              <a:t>Method references are shorthand for lambda expressions that call a specific method. </a:t>
            </a:r>
          </a:p>
          <a:p>
            <a:r>
              <a:rPr lang="en-US" dirty="0"/>
              <a:t>They use the syntax Class::</a:t>
            </a:r>
            <a:r>
              <a:rPr lang="en-US" dirty="0" err="1"/>
              <a:t>methodName</a:t>
            </a:r>
            <a:r>
              <a:rPr lang="en-US" dirty="0"/>
              <a:t>.</a:t>
            </a:r>
            <a:endParaRPr lang="en-IN" dirty="0"/>
          </a:p>
        </p:txBody>
      </p:sp>
      <p:sp>
        <p:nvSpPr>
          <p:cNvPr id="3" name="Title 2"/>
          <p:cNvSpPr>
            <a:spLocks noGrp="1"/>
          </p:cNvSpPr>
          <p:nvPr>
            <p:ph type="title"/>
          </p:nvPr>
        </p:nvSpPr>
        <p:spPr/>
        <p:txBody>
          <a:bodyPr/>
          <a:lstStyle/>
          <a:p>
            <a:r>
              <a:rPr lang="en-IN" b="0" dirty="0"/>
              <a:t>Java Method References</a:t>
            </a:r>
            <a:br>
              <a:rPr lang="en-IN" b="0" dirty="0"/>
            </a:br>
            <a:endParaRPr lang="en-IN" dirty="0"/>
          </a:p>
        </p:txBody>
      </p:sp>
    </p:spTree>
    <p:extLst>
      <p:ext uri="{BB962C8B-B14F-4D97-AF65-F5344CB8AC3E}">
        <p14:creationId xmlns:p14="http://schemas.microsoft.com/office/powerpoint/2010/main" val="4160356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lstStyle/>
          <a:p>
            <a:r>
              <a:rPr lang="en-IN" b="0" dirty="0"/>
              <a:t>Types of Method References</a:t>
            </a:r>
          </a:p>
        </p:txBody>
      </p:sp>
      <p:pic>
        <p:nvPicPr>
          <p:cNvPr id="2050" name="Picture 2" descr="Types of Java Method Refere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199"/>
            <a:ext cx="5486400" cy="471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614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lstStyle/>
          <a:p>
            <a:r>
              <a:rPr lang="en-IN" b="0" dirty="0"/>
              <a:t>Types of Method References</a:t>
            </a:r>
          </a:p>
        </p:txBody>
      </p:sp>
      <p:pic>
        <p:nvPicPr>
          <p:cNvPr id="9" name="Picture 8">
            <a:extLst>
              <a:ext uri="{FF2B5EF4-FFF2-40B4-BE49-F238E27FC236}">
                <a16:creationId xmlns:a16="http://schemas.microsoft.com/office/drawing/2014/main" id="{3B627AC4-83A0-007A-7E37-B29C90F11E41}"/>
              </a:ext>
            </a:extLst>
          </p:cNvPr>
          <p:cNvPicPr>
            <a:picLocks noChangeAspect="1"/>
          </p:cNvPicPr>
          <p:nvPr/>
        </p:nvPicPr>
        <p:blipFill>
          <a:blip r:embed="rId2"/>
          <a:stretch>
            <a:fillRect/>
          </a:stretch>
        </p:blipFill>
        <p:spPr>
          <a:xfrm>
            <a:off x="686683" y="1600200"/>
            <a:ext cx="7770633" cy="2305288"/>
          </a:xfrm>
          <a:prstGeom prst="rect">
            <a:avLst/>
          </a:prstGeom>
        </p:spPr>
      </p:pic>
      <p:pic>
        <p:nvPicPr>
          <p:cNvPr id="11" name="Picture 10">
            <a:extLst>
              <a:ext uri="{FF2B5EF4-FFF2-40B4-BE49-F238E27FC236}">
                <a16:creationId xmlns:a16="http://schemas.microsoft.com/office/drawing/2014/main" id="{E3F60516-D4EA-FFED-FB39-974AF5712F7D}"/>
              </a:ext>
            </a:extLst>
          </p:cNvPr>
          <p:cNvPicPr>
            <a:picLocks noChangeAspect="1"/>
          </p:cNvPicPr>
          <p:nvPr/>
        </p:nvPicPr>
        <p:blipFill>
          <a:blip r:embed="rId3"/>
          <a:stretch>
            <a:fillRect/>
          </a:stretch>
        </p:blipFill>
        <p:spPr>
          <a:xfrm>
            <a:off x="686682" y="4191000"/>
            <a:ext cx="7770633" cy="1981200"/>
          </a:xfrm>
          <a:prstGeom prst="rect">
            <a:avLst/>
          </a:prstGeom>
        </p:spPr>
      </p:pic>
    </p:spTree>
    <p:extLst>
      <p:ext uri="{BB962C8B-B14F-4D97-AF65-F5344CB8AC3E}">
        <p14:creationId xmlns:p14="http://schemas.microsoft.com/office/powerpoint/2010/main" val="3219003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Lambda expressions</a:t>
            </a:r>
          </a:p>
          <a:p>
            <a:r>
              <a:rPr lang="en-IN" dirty="0"/>
              <a:t>Method references</a:t>
            </a:r>
          </a:p>
          <a:p>
            <a:r>
              <a:rPr lang="en-IN" dirty="0"/>
              <a:t>Functional interfaces</a:t>
            </a:r>
          </a:p>
          <a:p>
            <a:r>
              <a:rPr lang="en-IN" dirty="0"/>
              <a:t>Accumulators</a:t>
            </a:r>
            <a:r>
              <a:rPr lang="en-IN" sz="2000" dirty="0"/>
              <a:t>(Double </a:t>
            </a:r>
            <a:r>
              <a:rPr lang="en-IN" sz="2000" dirty="0" err="1"/>
              <a:t>Acc</a:t>
            </a:r>
            <a:r>
              <a:rPr lang="en-IN" sz="2000" dirty="0"/>
              <a:t>, Double Adder Long </a:t>
            </a:r>
            <a:r>
              <a:rPr lang="en-IN" sz="2000" dirty="0" err="1"/>
              <a:t>Acc</a:t>
            </a:r>
            <a:r>
              <a:rPr lang="en-IN" sz="2000" dirty="0"/>
              <a:t>, Long Adder) </a:t>
            </a:r>
          </a:p>
          <a:p>
            <a:r>
              <a:rPr lang="en-IN" dirty="0"/>
              <a:t>Stream API</a:t>
            </a:r>
          </a:p>
          <a:p>
            <a:r>
              <a:rPr lang="en-IN" dirty="0"/>
              <a:t>Default methods</a:t>
            </a:r>
          </a:p>
          <a:p>
            <a:r>
              <a:rPr lang="en-IN" dirty="0"/>
              <a:t>Base64 Encode Decode</a:t>
            </a:r>
          </a:p>
          <a:p>
            <a:r>
              <a:rPr lang="en-IN" dirty="0"/>
              <a:t>Static methods in interface,</a:t>
            </a:r>
          </a:p>
          <a:p>
            <a:r>
              <a:rPr lang="en-IN" dirty="0"/>
              <a:t>Optional class</a:t>
            </a:r>
          </a:p>
        </p:txBody>
      </p:sp>
      <p:sp>
        <p:nvSpPr>
          <p:cNvPr id="3" name="Title 2"/>
          <p:cNvSpPr>
            <a:spLocks noGrp="1"/>
          </p:cNvSpPr>
          <p:nvPr>
            <p:ph type="title"/>
          </p:nvPr>
        </p:nvSpPr>
        <p:spPr/>
        <p:txBody>
          <a:bodyPr/>
          <a:lstStyle/>
          <a:p>
            <a:r>
              <a:rPr lang="en-IN" dirty="0"/>
              <a:t>Java 8 Goals</a:t>
            </a:r>
          </a:p>
        </p:txBody>
      </p:sp>
    </p:spTree>
    <p:extLst>
      <p:ext uri="{BB962C8B-B14F-4D97-AF65-F5344CB8AC3E}">
        <p14:creationId xmlns:p14="http://schemas.microsoft.com/office/powerpoint/2010/main" val="1006435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D0D32-421E-C2C5-F648-A325EF65F7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FCCA23-76E6-F79B-6E77-6BDAD7CDC78F}"/>
              </a:ext>
            </a:extLst>
          </p:cNvPr>
          <p:cNvSpPr>
            <a:spLocks noGrp="1"/>
          </p:cNvSpPr>
          <p:nvPr>
            <p:ph type="title"/>
          </p:nvPr>
        </p:nvSpPr>
        <p:spPr/>
        <p:txBody>
          <a:bodyPr anchor="ctr"/>
          <a:lstStyle/>
          <a:p>
            <a:r>
              <a:rPr lang="en-IN" b="0" dirty="0"/>
              <a:t>Types of Method References</a:t>
            </a:r>
          </a:p>
        </p:txBody>
      </p:sp>
      <p:pic>
        <p:nvPicPr>
          <p:cNvPr id="4" name="Picture 3">
            <a:extLst>
              <a:ext uri="{FF2B5EF4-FFF2-40B4-BE49-F238E27FC236}">
                <a16:creationId xmlns:a16="http://schemas.microsoft.com/office/drawing/2014/main" id="{18AAB1B9-6CBA-6D5E-6D55-470D64D6DB87}"/>
              </a:ext>
            </a:extLst>
          </p:cNvPr>
          <p:cNvPicPr>
            <a:picLocks noChangeAspect="1"/>
          </p:cNvPicPr>
          <p:nvPr/>
        </p:nvPicPr>
        <p:blipFill>
          <a:blip r:embed="rId2"/>
          <a:stretch>
            <a:fillRect/>
          </a:stretch>
        </p:blipFill>
        <p:spPr>
          <a:xfrm>
            <a:off x="609600" y="1905000"/>
            <a:ext cx="7943020" cy="2133600"/>
          </a:xfrm>
          <a:prstGeom prst="rect">
            <a:avLst/>
          </a:prstGeom>
        </p:spPr>
      </p:pic>
    </p:spTree>
    <p:extLst>
      <p:ext uri="{BB962C8B-B14F-4D97-AF65-F5344CB8AC3E}">
        <p14:creationId xmlns:p14="http://schemas.microsoft.com/office/powerpoint/2010/main" val="4094243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132E0-6A9C-4D50-9336-335543F9C9E9}"/>
              </a:ext>
            </a:extLst>
          </p:cNvPr>
          <p:cNvSpPr>
            <a:spLocks noGrp="1"/>
          </p:cNvSpPr>
          <p:nvPr>
            <p:ph type="title"/>
          </p:nvPr>
        </p:nvSpPr>
        <p:spPr/>
        <p:txBody>
          <a:bodyPr/>
          <a:lstStyle/>
          <a:p>
            <a:r>
              <a:rPr lang="en-IN" dirty="0"/>
              <a:t>Method References</a:t>
            </a:r>
          </a:p>
        </p:txBody>
      </p:sp>
      <p:pic>
        <p:nvPicPr>
          <p:cNvPr id="7170" name="Picture 2">
            <a:extLst>
              <a:ext uri="{FF2B5EF4-FFF2-40B4-BE49-F238E27FC236}">
                <a16:creationId xmlns:a16="http://schemas.microsoft.com/office/drawing/2014/main" id="{CD07C576-0467-4C28-8C2C-7AFFDDF40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28" y="1762957"/>
            <a:ext cx="8300008" cy="296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290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A8B6B-4AC1-2C6C-2E98-31804C902C82}"/>
              </a:ext>
            </a:extLst>
          </p:cNvPr>
          <p:cNvSpPr>
            <a:spLocks noGrp="1"/>
          </p:cNvSpPr>
          <p:nvPr>
            <p:ph type="title"/>
          </p:nvPr>
        </p:nvSpPr>
        <p:spPr/>
        <p:txBody>
          <a:bodyPr/>
          <a:lstStyle/>
          <a:p>
            <a:r>
              <a:rPr lang="en-IN" dirty="0"/>
              <a:t>Example of Combining Multiple Operations</a:t>
            </a:r>
          </a:p>
        </p:txBody>
      </p:sp>
      <p:pic>
        <p:nvPicPr>
          <p:cNvPr id="5" name="Picture 4">
            <a:extLst>
              <a:ext uri="{FF2B5EF4-FFF2-40B4-BE49-F238E27FC236}">
                <a16:creationId xmlns:a16="http://schemas.microsoft.com/office/drawing/2014/main" id="{61387740-FA16-D945-53C2-FA0F90BC9005}"/>
              </a:ext>
            </a:extLst>
          </p:cNvPr>
          <p:cNvPicPr>
            <a:picLocks noChangeAspect="1"/>
          </p:cNvPicPr>
          <p:nvPr/>
        </p:nvPicPr>
        <p:blipFill>
          <a:blip r:embed="rId2"/>
          <a:stretch>
            <a:fillRect/>
          </a:stretch>
        </p:blipFill>
        <p:spPr>
          <a:xfrm>
            <a:off x="488566" y="1828800"/>
            <a:ext cx="8201057" cy="3581400"/>
          </a:xfrm>
          <a:prstGeom prst="rect">
            <a:avLst/>
          </a:prstGeom>
        </p:spPr>
      </p:pic>
    </p:spTree>
    <p:extLst>
      <p:ext uri="{BB962C8B-B14F-4D97-AF65-F5344CB8AC3E}">
        <p14:creationId xmlns:p14="http://schemas.microsoft.com/office/powerpoint/2010/main" val="454287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83EBD9-E5DC-DD08-1545-276B1862392C}"/>
              </a:ext>
            </a:extLst>
          </p:cNvPr>
          <p:cNvSpPr>
            <a:spLocks noGrp="1"/>
          </p:cNvSpPr>
          <p:nvPr>
            <p:ph sz="quarter" idx="12"/>
          </p:nvPr>
        </p:nvSpPr>
        <p:spPr/>
        <p:txBody>
          <a:bodyPr/>
          <a:lstStyle/>
          <a:p>
            <a:r>
              <a:rPr lang="en-IN" dirty="0"/>
              <a:t>More Concise Code: Reduces boilerplate code.</a:t>
            </a:r>
          </a:p>
          <a:p>
            <a:r>
              <a:rPr lang="en-IN" dirty="0"/>
              <a:t>Increased Readability: Functional code often reads more naturally.</a:t>
            </a:r>
          </a:p>
          <a:p>
            <a:r>
              <a:rPr lang="en-IN" dirty="0"/>
              <a:t>Parallel Processing: Lambda expressions make parallel processing easier in the Streams API.</a:t>
            </a:r>
          </a:p>
        </p:txBody>
      </p:sp>
      <p:sp>
        <p:nvSpPr>
          <p:cNvPr id="3" name="Title 2">
            <a:extLst>
              <a:ext uri="{FF2B5EF4-FFF2-40B4-BE49-F238E27FC236}">
                <a16:creationId xmlns:a16="http://schemas.microsoft.com/office/drawing/2014/main" id="{9A38E656-EB0D-01BF-749C-966E6D6EFD97}"/>
              </a:ext>
            </a:extLst>
          </p:cNvPr>
          <p:cNvSpPr>
            <a:spLocks noGrp="1"/>
          </p:cNvSpPr>
          <p:nvPr>
            <p:ph type="title"/>
          </p:nvPr>
        </p:nvSpPr>
        <p:spPr/>
        <p:txBody>
          <a:bodyPr/>
          <a:lstStyle/>
          <a:p>
            <a:r>
              <a:rPr lang="en-IN" dirty="0"/>
              <a:t>Benefits of Lambda Expressions</a:t>
            </a:r>
          </a:p>
        </p:txBody>
      </p:sp>
    </p:spTree>
    <p:extLst>
      <p:ext uri="{BB962C8B-B14F-4D97-AF65-F5344CB8AC3E}">
        <p14:creationId xmlns:p14="http://schemas.microsoft.com/office/powerpoint/2010/main" val="1215020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7323-7B18-43FB-BDFE-6A211D0C3446}"/>
              </a:ext>
            </a:extLst>
          </p:cNvPr>
          <p:cNvSpPr>
            <a:spLocks noGrp="1"/>
          </p:cNvSpPr>
          <p:nvPr>
            <p:ph sz="quarter" idx="12"/>
          </p:nvPr>
        </p:nvSpPr>
        <p:spPr/>
        <p:txBody>
          <a:bodyPr>
            <a:normAutofit/>
          </a:bodyPr>
          <a:lstStyle/>
          <a:p>
            <a:r>
              <a:rPr lang="en-US" dirty="0"/>
              <a:t>The package </a:t>
            </a:r>
            <a:r>
              <a:rPr lang="en-US" dirty="0" err="1"/>
              <a:t>java.concurrent.atomic</a:t>
            </a:r>
            <a:r>
              <a:rPr lang="en-US" dirty="0"/>
              <a:t> contains many useful classes to perform atomic operations. </a:t>
            </a:r>
          </a:p>
          <a:p>
            <a:r>
              <a:rPr lang="en-US" dirty="0"/>
              <a:t>Internally, the atomic classes make heavy use of compare-and-swap (CAS), an atomic instruction directly supported by most modern CPUs. </a:t>
            </a:r>
          </a:p>
          <a:p>
            <a:r>
              <a:rPr lang="en-US"/>
              <a:t>Those </a:t>
            </a:r>
            <a:r>
              <a:rPr lang="en-US" dirty="0"/>
              <a:t>instructions usually are much faster than synchronizing via locks</a:t>
            </a:r>
            <a:r>
              <a:rPr lang="en-US"/>
              <a:t>. </a:t>
            </a:r>
          </a:p>
          <a:p>
            <a:r>
              <a:rPr lang="en-US"/>
              <a:t>So </a:t>
            </a:r>
            <a:r>
              <a:rPr lang="en-US" dirty="0"/>
              <a:t>my advice is to prefer atomic classes over locks in case you just have to change a single mutable variable concurrently.</a:t>
            </a:r>
            <a:endParaRPr lang="en-IN" dirty="0"/>
          </a:p>
        </p:txBody>
      </p:sp>
      <p:sp>
        <p:nvSpPr>
          <p:cNvPr id="3" name="Title 2">
            <a:extLst>
              <a:ext uri="{FF2B5EF4-FFF2-40B4-BE49-F238E27FC236}">
                <a16:creationId xmlns:a16="http://schemas.microsoft.com/office/drawing/2014/main" id="{013E71FB-6AFC-4AF2-AF64-403FB55918E9}"/>
              </a:ext>
            </a:extLst>
          </p:cNvPr>
          <p:cNvSpPr>
            <a:spLocks noGrp="1"/>
          </p:cNvSpPr>
          <p:nvPr>
            <p:ph type="title"/>
          </p:nvPr>
        </p:nvSpPr>
        <p:spPr/>
        <p:txBody>
          <a:bodyPr/>
          <a:lstStyle/>
          <a:p>
            <a:r>
              <a:rPr lang="en-IN" dirty="0"/>
              <a:t>Atomic Integer</a:t>
            </a:r>
          </a:p>
        </p:txBody>
      </p:sp>
    </p:spTree>
    <p:extLst>
      <p:ext uri="{BB962C8B-B14F-4D97-AF65-F5344CB8AC3E}">
        <p14:creationId xmlns:p14="http://schemas.microsoft.com/office/powerpoint/2010/main" val="1074943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provides a new additional package in Java 8 called </a:t>
            </a:r>
            <a:r>
              <a:rPr lang="en-US" dirty="0" err="1"/>
              <a:t>java.util.stream</a:t>
            </a:r>
            <a:r>
              <a:rPr lang="en-US" dirty="0"/>
              <a:t>. </a:t>
            </a:r>
          </a:p>
          <a:p>
            <a:r>
              <a:rPr lang="en-US" dirty="0"/>
              <a:t>This package consists of classes, interfaces and </a:t>
            </a:r>
            <a:r>
              <a:rPr lang="en-US" dirty="0" err="1"/>
              <a:t>enum</a:t>
            </a:r>
            <a:r>
              <a:rPr lang="en-US" dirty="0"/>
              <a:t> to allows functional-style operations on the elements. </a:t>
            </a:r>
          </a:p>
          <a:p>
            <a:r>
              <a:rPr lang="en-US" dirty="0"/>
              <a:t>You can use stream by importing </a:t>
            </a:r>
            <a:r>
              <a:rPr lang="en-US" dirty="0" err="1"/>
              <a:t>java.util.stream</a:t>
            </a:r>
            <a:r>
              <a:rPr lang="en-US" dirty="0"/>
              <a:t> package.</a:t>
            </a:r>
            <a:endParaRPr lang="en-IN" dirty="0"/>
          </a:p>
        </p:txBody>
      </p:sp>
      <p:sp>
        <p:nvSpPr>
          <p:cNvPr id="3" name="Title 2"/>
          <p:cNvSpPr>
            <a:spLocks noGrp="1"/>
          </p:cNvSpPr>
          <p:nvPr>
            <p:ph type="title"/>
          </p:nvPr>
        </p:nvSpPr>
        <p:spPr/>
        <p:txBody>
          <a:bodyPr/>
          <a:lstStyle/>
          <a:p>
            <a:r>
              <a:rPr lang="en-IN" b="0" dirty="0"/>
              <a:t>Java 8 Stream</a:t>
            </a:r>
            <a:br>
              <a:rPr lang="en-IN" b="0" dirty="0"/>
            </a:br>
            <a:endParaRPr lang="en-IN" dirty="0"/>
          </a:p>
        </p:txBody>
      </p:sp>
    </p:spTree>
    <p:extLst>
      <p:ext uri="{BB962C8B-B14F-4D97-AF65-F5344CB8AC3E}">
        <p14:creationId xmlns:p14="http://schemas.microsoft.com/office/powerpoint/2010/main" val="1171730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rmAutofit/>
          </a:bodyPr>
          <a:lstStyle/>
          <a:p>
            <a:r>
              <a:rPr lang="en-US" dirty="0"/>
              <a:t>A stream is a sequence of elements supporting sequential and parallel operations. </a:t>
            </a:r>
          </a:p>
          <a:p>
            <a:r>
              <a:rPr lang="en-US" dirty="0"/>
              <a:t>Unlike collections, streams do not store elements but instead provide a way to process them. </a:t>
            </a:r>
          </a:p>
          <a:p>
            <a:r>
              <a:rPr lang="en-US" dirty="0"/>
              <a:t>Streams are lazy, meaning operations are not executed until they are needed.</a:t>
            </a:r>
          </a:p>
        </p:txBody>
      </p:sp>
      <p:sp>
        <p:nvSpPr>
          <p:cNvPr id="3" name="Title 2"/>
          <p:cNvSpPr>
            <a:spLocks noGrp="1"/>
          </p:cNvSpPr>
          <p:nvPr>
            <p:ph type="title"/>
          </p:nvPr>
        </p:nvSpPr>
        <p:spPr/>
        <p:txBody>
          <a:bodyPr/>
          <a:lstStyle/>
          <a:p>
            <a:r>
              <a:rPr lang="en-IN" b="0" dirty="0"/>
              <a:t>Java 8 Stream</a:t>
            </a:r>
            <a:br>
              <a:rPr lang="en-IN" b="0" dirty="0"/>
            </a:br>
            <a:endParaRPr lang="en-IN" dirty="0"/>
          </a:p>
        </p:txBody>
      </p:sp>
    </p:spTree>
    <p:extLst>
      <p:ext uri="{BB962C8B-B14F-4D97-AF65-F5344CB8AC3E}">
        <p14:creationId xmlns:p14="http://schemas.microsoft.com/office/powerpoint/2010/main" val="1250629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C73206-6EDC-94B9-ED90-661A6DA875D9}"/>
              </a:ext>
            </a:extLst>
          </p:cNvPr>
          <p:cNvSpPr>
            <a:spLocks noGrp="1"/>
          </p:cNvSpPr>
          <p:nvPr>
            <p:ph sz="quarter" idx="12"/>
          </p:nvPr>
        </p:nvSpPr>
        <p:spPr/>
        <p:txBody>
          <a:bodyPr/>
          <a:lstStyle/>
          <a:p>
            <a:r>
              <a:rPr lang="en-US" dirty="0"/>
              <a:t>Stream operations can be divided into two types:</a:t>
            </a:r>
          </a:p>
          <a:p>
            <a:pPr lvl="1"/>
            <a:r>
              <a:rPr lang="en-US" dirty="0"/>
              <a:t>Intermediate Operations: These return another stream, allowing method chaining. They are lazy and are only executed when a terminal operation is called. Examples include filter(), map(), sorted(), and distinct().</a:t>
            </a:r>
          </a:p>
          <a:p>
            <a:pPr lvl="1"/>
            <a:endParaRPr lang="en-US" dirty="0"/>
          </a:p>
          <a:p>
            <a:pPr lvl="1"/>
            <a:r>
              <a:rPr lang="en-US" dirty="0"/>
              <a:t>Terminal Operations: These trigger the processing of the stream and produce a result (e.g., collect(), </a:t>
            </a:r>
            <a:r>
              <a:rPr lang="en-US" dirty="0" err="1"/>
              <a:t>forEach</a:t>
            </a:r>
            <a:r>
              <a:rPr lang="en-US" dirty="0"/>
              <a:t>(), reduce(), count()).</a:t>
            </a:r>
            <a:endParaRPr lang="en-IN" dirty="0"/>
          </a:p>
        </p:txBody>
      </p:sp>
      <p:sp>
        <p:nvSpPr>
          <p:cNvPr id="3" name="Title 2">
            <a:extLst>
              <a:ext uri="{FF2B5EF4-FFF2-40B4-BE49-F238E27FC236}">
                <a16:creationId xmlns:a16="http://schemas.microsoft.com/office/drawing/2014/main" id="{95E02DDA-E157-623D-AA2F-04C1235A19CD}"/>
              </a:ext>
            </a:extLst>
          </p:cNvPr>
          <p:cNvSpPr>
            <a:spLocks noGrp="1"/>
          </p:cNvSpPr>
          <p:nvPr>
            <p:ph type="title"/>
          </p:nvPr>
        </p:nvSpPr>
        <p:spPr/>
        <p:txBody>
          <a:bodyPr/>
          <a:lstStyle/>
          <a:p>
            <a:r>
              <a:rPr lang="en-IN" dirty="0"/>
              <a:t>Stream Operations</a:t>
            </a:r>
          </a:p>
        </p:txBody>
      </p:sp>
    </p:spTree>
    <p:extLst>
      <p:ext uri="{BB962C8B-B14F-4D97-AF65-F5344CB8AC3E}">
        <p14:creationId xmlns:p14="http://schemas.microsoft.com/office/powerpoint/2010/main" val="3742438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B5E96-69BA-0EA6-F621-58F2477B2E42}"/>
              </a:ext>
            </a:extLst>
          </p:cNvPr>
          <p:cNvSpPr>
            <a:spLocks noGrp="1"/>
          </p:cNvSpPr>
          <p:nvPr>
            <p:ph type="title"/>
          </p:nvPr>
        </p:nvSpPr>
        <p:spPr/>
        <p:txBody>
          <a:bodyPr/>
          <a:lstStyle/>
          <a:p>
            <a:r>
              <a:rPr lang="en-IN" dirty="0"/>
              <a:t>Creating Stream</a:t>
            </a:r>
          </a:p>
        </p:txBody>
      </p:sp>
      <p:pic>
        <p:nvPicPr>
          <p:cNvPr id="5" name="Picture 4">
            <a:extLst>
              <a:ext uri="{FF2B5EF4-FFF2-40B4-BE49-F238E27FC236}">
                <a16:creationId xmlns:a16="http://schemas.microsoft.com/office/drawing/2014/main" id="{12F27A68-21F8-1E94-9579-B48708DF789D}"/>
              </a:ext>
            </a:extLst>
          </p:cNvPr>
          <p:cNvPicPr>
            <a:picLocks noChangeAspect="1"/>
          </p:cNvPicPr>
          <p:nvPr/>
        </p:nvPicPr>
        <p:blipFill>
          <a:blip r:embed="rId2"/>
          <a:stretch>
            <a:fillRect/>
          </a:stretch>
        </p:blipFill>
        <p:spPr>
          <a:xfrm>
            <a:off x="609600" y="1680918"/>
            <a:ext cx="7924800" cy="4289678"/>
          </a:xfrm>
          <a:prstGeom prst="rect">
            <a:avLst/>
          </a:prstGeom>
        </p:spPr>
      </p:pic>
    </p:spTree>
    <p:extLst>
      <p:ext uri="{BB962C8B-B14F-4D97-AF65-F5344CB8AC3E}">
        <p14:creationId xmlns:p14="http://schemas.microsoft.com/office/powerpoint/2010/main" val="1830148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Stream</a:t>
            </a:r>
            <a:br>
              <a:rPr lang="en-IN" b="0" dirty="0"/>
            </a:br>
            <a:endParaRPr lang="en-IN" dirty="0"/>
          </a:p>
        </p:txBody>
      </p:sp>
      <p:pic>
        <p:nvPicPr>
          <p:cNvPr id="1026" name="Picture 2" descr="Stream">
            <a:extLst>
              <a:ext uri="{FF2B5EF4-FFF2-40B4-BE49-F238E27FC236}">
                <a16:creationId xmlns:a16="http://schemas.microsoft.com/office/drawing/2014/main" id="{E1968FC2-10B0-49AB-9E87-728EB7208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8" y="1828800"/>
            <a:ext cx="780288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182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Collectors class,</a:t>
            </a:r>
          </a:p>
          <a:p>
            <a:r>
              <a:rPr lang="en-IN" dirty="0" err="1"/>
              <a:t>ForEach</a:t>
            </a:r>
            <a:r>
              <a:rPr lang="en-IN" dirty="0"/>
              <a:t>() method,</a:t>
            </a:r>
          </a:p>
          <a:p>
            <a:r>
              <a:rPr lang="en-IN" dirty="0"/>
              <a:t>Parallel array sorting,</a:t>
            </a:r>
          </a:p>
          <a:p>
            <a:r>
              <a:rPr lang="en-IN" dirty="0" err="1"/>
              <a:t>Nashorn</a:t>
            </a:r>
            <a:r>
              <a:rPr lang="en-IN" dirty="0"/>
              <a:t> JavaScript Engine,</a:t>
            </a:r>
          </a:p>
          <a:p>
            <a:r>
              <a:rPr lang="en-IN" dirty="0"/>
              <a:t>Parallel Array Sorting,</a:t>
            </a:r>
          </a:p>
          <a:p>
            <a:r>
              <a:rPr lang="en-IN" dirty="0"/>
              <a:t>Type and </a:t>
            </a:r>
            <a:r>
              <a:rPr lang="en-IN" dirty="0" err="1"/>
              <a:t>Repating</a:t>
            </a:r>
            <a:r>
              <a:rPr lang="en-IN" dirty="0"/>
              <a:t> Annotations,</a:t>
            </a:r>
          </a:p>
          <a:p>
            <a:r>
              <a:rPr lang="en-IN" dirty="0"/>
              <a:t>IO Enhancements,</a:t>
            </a:r>
          </a:p>
          <a:p>
            <a:r>
              <a:rPr lang="en-IN" dirty="0"/>
              <a:t>Concurrency Enhancements,</a:t>
            </a:r>
          </a:p>
          <a:p>
            <a:r>
              <a:rPr lang="en-IN" dirty="0"/>
              <a:t>JDBC Enhancements etc.</a:t>
            </a:r>
          </a:p>
          <a:p>
            <a:endParaRPr lang="en-IN" dirty="0"/>
          </a:p>
        </p:txBody>
      </p:sp>
      <p:sp>
        <p:nvSpPr>
          <p:cNvPr id="3" name="Title 2"/>
          <p:cNvSpPr>
            <a:spLocks noGrp="1"/>
          </p:cNvSpPr>
          <p:nvPr>
            <p:ph type="title"/>
          </p:nvPr>
        </p:nvSpPr>
        <p:spPr/>
        <p:txBody>
          <a:bodyPr/>
          <a:lstStyle/>
          <a:p>
            <a:r>
              <a:rPr lang="en-IN" dirty="0"/>
              <a:t>Java 8 Goals</a:t>
            </a:r>
          </a:p>
        </p:txBody>
      </p:sp>
    </p:spTree>
    <p:extLst>
      <p:ext uri="{BB962C8B-B14F-4D97-AF65-F5344CB8AC3E}">
        <p14:creationId xmlns:p14="http://schemas.microsoft.com/office/powerpoint/2010/main" val="73443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Stream</a:t>
            </a:r>
            <a:br>
              <a:rPr lang="en-IN" b="0" dirty="0"/>
            </a:br>
            <a:endParaRPr lang="en-IN" dirty="0"/>
          </a:p>
        </p:txBody>
      </p:sp>
      <p:pic>
        <p:nvPicPr>
          <p:cNvPr id="2050" name="Picture 2" descr="Stream">
            <a:extLst>
              <a:ext uri="{FF2B5EF4-FFF2-40B4-BE49-F238E27FC236}">
                <a16:creationId xmlns:a16="http://schemas.microsoft.com/office/drawing/2014/main" id="{9313D933-9E15-4239-B79B-77904446CA9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0604" y="2100263"/>
            <a:ext cx="8342396" cy="376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986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Stream</a:t>
            </a:r>
            <a:br>
              <a:rPr lang="en-IN" b="0" dirty="0"/>
            </a:br>
            <a:endParaRPr lang="en-IN" dirty="0"/>
          </a:p>
        </p:txBody>
      </p:sp>
      <p:pic>
        <p:nvPicPr>
          <p:cNvPr id="3074" name="Picture 2" descr="Stream">
            <a:extLst>
              <a:ext uri="{FF2B5EF4-FFF2-40B4-BE49-F238E27FC236}">
                <a16:creationId xmlns:a16="http://schemas.microsoft.com/office/drawing/2014/main" id="{C1E851AD-D842-4DB8-A324-883256BB6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915399" cy="539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251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Stream</a:t>
            </a:r>
            <a:br>
              <a:rPr lang="en-IN" b="0" dirty="0"/>
            </a:br>
            <a:endParaRPr lang="en-IN" dirty="0"/>
          </a:p>
        </p:txBody>
      </p:sp>
      <p:pic>
        <p:nvPicPr>
          <p:cNvPr id="4098" name="Picture 2" descr="Stream">
            <a:extLst>
              <a:ext uri="{FF2B5EF4-FFF2-40B4-BE49-F238E27FC236}">
                <a16:creationId xmlns:a16="http://schemas.microsoft.com/office/drawing/2014/main" id="{9A3EA00D-3DAF-4228-AC37-F170A44B4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83920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88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8 Stream Animation</a:t>
            </a:r>
            <a:br>
              <a:rPr lang="en-IN" b="0" dirty="0"/>
            </a:br>
            <a:endParaRPr lang="en-IN" dirty="0"/>
          </a:p>
        </p:txBody>
      </p:sp>
      <p:pic>
        <p:nvPicPr>
          <p:cNvPr id="5122" name="Picture 2" descr="Stream">
            <a:extLst>
              <a:ext uri="{FF2B5EF4-FFF2-40B4-BE49-F238E27FC236}">
                <a16:creationId xmlns:a16="http://schemas.microsoft.com/office/drawing/2014/main" id="{1FBEF763-C42C-4932-8373-C8DDC9E20C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447800"/>
            <a:ext cx="8510060" cy="503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023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extLst>
              <p:ext uri="{D42A27DB-BD31-4B8C-83A1-F6EECF244321}">
                <p14:modId xmlns:p14="http://schemas.microsoft.com/office/powerpoint/2010/main" val="2270547878"/>
              </p:ext>
            </p:extLst>
          </p:nvPr>
        </p:nvGraphicFramePr>
        <p:xfrm>
          <a:off x="609597" y="1363112"/>
          <a:ext cx="8229602" cy="4886346"/>
        </p:xfrm>
        <a:graphic>
          <a:graphicData uri="http://schemas.openxmlformats.org/drawingml/2006/table">
            <a:tbl>
              <a:tblPr/>
              <a:tblGrid>
                <a:gridCol w="4114801">
                  <a:extLst>
                    <a:ext uri="{9D8B030D-6E8A-4147-A177-3AD203B41FA5}">
                      <a16:colId xmlns:a16="http://schemas.microsoft.com/office/drawing/2014/main" val="20000"/>
                    </a:ext>
                  </a:extLst>
                </a:gridCol>
                <a:gridCol w="4114801">
                  <a:extLst>
                    <a:ext uri="{9D8B030D-6E8A-4147-A177-3AD203B41FA5}">
                      <a16:colId xmlns:a16="http://schemas.microsoft.com/office/drawing/2014/main" val="20001"/>
                    </a:ext>
                  </a:extLst>
                </a:gridCol>
              </a:tblGrid>
              <a:tr h="201577">
                <a:tc>
                  <a:txBody>
                    <a:bodyPr/>
                    <a:lstStyle/>
                    <a:p>
                      <a:pPr algn="l" fontAlgn="t"/>
                      <a:r>
                        <a:rPr lang="en-IN" sz="1200">
                          <a:solidFill>
                            <a:srgbClr val="000000"/>
                          </a:solidFill>
                          <a:effectLst/>
                          <a:latin typeface="times new roman" panose="02020603050405020304" pitchFamily="18" charset="0"/>
                        </a:rPr>
                        <a:t>Methods</a:t>
                      </a:r>
                    </a:p>
                  </a:txBody>
                  <a:tcPr marL="40315" marR="40315" marT="40315" marB="40315">
                    <a:lnL w="7620" cap="flat" cmpd="sng" algn="ctr">
                      <a:solidFill>
                        <a:srgbClr val="10380F"/>
                      </a:solidFill>
                      <a:prstDash val="solid"/>
                      <a:round/>
                      <a:headEnd type="none" w="med" len="med"/>
                      <a:tailEnd type="none" w="med" len="med"/>
                    </a:lnL>
                    <a:lnR w="7620" cap="flat" cmpd="sng" algn="ctr">
                      <a:solidFill>
                        <a:srgbClr val="10380F"/>
                      </a:solidFill>
                      <a:prstDash val="solid"/>
                      <a:round/>
                      <a:headEnd type="none" w="med" len="med"/>
                      <a:tailEnd type="none" w="med" len="med"/>
                    </a:lnR>
                    <a:lnT w="7620" cap="flat" cmpd="sng" algn="ctr">
                      <a:solidFill>
                        <a:srgbClr val="10380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200">
                          <a:solidFill>
                            <a:srgbClr val="000000"/>
                          </a:solidFill>
                          <a:effectLst/>
                          <a:latin typeface="times new roman" panose="02020603050405020304" pitchFamily="18" charset="0"/>
                        </a:rPr>
                        <a:t>Description</a:t>
                      </a:r>
                    </a:p>
                  </a:txBody>
                  <a:tcPr marL="40315" marR="40315" marT="40315" marB="40315">
                    <a:lnL w="7620" cap="flat" cmpd="sng" algn="ctr">
                      <a:solidFill>
                        <a:srgbClr val="10380F"/>
                      </a:solidFill>
                      <a:prstDash val="solid"/>
                      <a:round/>
                      <a:headEnd type="none" w="med" len="med"/>
                      <a:tailEnd type="none" w="med" len="med"/>
                    </a:lnL>
                    <a:lnR w="7620" cap="flat" cmpd="sng" algn="ctr">
                      <a:solidFill>
                        <a:srgbClr val="10380F"/>
                      </a:solidFill>
                      <a:prstDash val="solid"/>
                      <a:round/>
                      <a:headEnd type="none" w="med" len="med"/>
                      <a:tailEnd type="none" w="med" len="med"/>
                    </a:lnR>
                    <a:lnT w="7620" cap="flat" cmpd="sng" algn="ctr">
                      <a:solidFill>
                        <a:srgbClr val="10380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779432">
                <a:tc>
                  <a:txBody>
                    <a:bodyPr/>
                    <a:lstStyle/>
                    <a:p>
                      <a:pPr algn="l" fontAlgn="t"/>
                      <a:r>
                        <a:rPr lang="en-US" sz="1200">
                          <a:solidFill>
                            <a:srgbClr val="000000"/>
                          </a:solidFill>
                          <a:effectLst/>
                          <a:latin typeface="verdana" panose="020B0604030504040204" pitchFamily="34" charset="0"/>
                        </a:rPr>
                        <a:t>boolean allMatch(Predicate&lt;? super T&gt; predicate)</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all elements of this stream which match the provided predicate. If the stream is empty then true is returned and the predicate is not evaluated.</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79432">
                <a:tc>
                  <a:txBody>
                    <a:bodyPr/>
                    <a:lstStyle/>
                    <a:p>
                      <a:pPr algn="l" fontAlgn="t"/>
                      <a:r>
                        <a:rPr lang="en-US" sz="1200">
                          <a:solidFill>
                            <a:srgbClr val="000000"/>
                          </a:solidFill>
                          <a:effectLst/>
                          <a:latin typeface="verdana" panose="020B0604030504040204" pitchFamily="34" charset="0"/>
                        </a:rPr>
                        <a:t>boolean anyMatch(Predicate&lt;? super T&gt; predicate)</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any element of this stream that matches the provided predicate. If the stream is empty then false is returned and the predicate is not evaluated.</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295646">
                <a:tc>
                  <a:txBody>
                    <a:bodyPr/>
                    <a:lstStyle/>
                    <a:p>
                      <a:pPr algn="l" fontAlgn="t"/>
                      <a:r>
                        <a:rPr lang="en-IN" sz="1200">
                          <a:solidFill>
                            <a:srgbClr val="000000"/>
                          </a:solidFill>
                          <a:effectLst/>
                          <a:latin typeface="verdana" panose="020B0604030504040204" pitchFamily="34" charset="0"/>
                        </a:rPr>
                        <a:t>static &lt;T&gt; Stream.Builder&lt;T&gt; builder()</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builder for a Stream.</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05109">
                <a:tc>
                  <a:txBody>
                    <a:bodyPr/>
                    <a:lstStyle/>
                    <a:p>
                      <a:pPr algn="l" fontAlgn="t"/>
                      <a:r>
                        <a:rPr lang="en-IN" sz="1200">
                          <a:solidFill>
                            <a:srgbClr val="000000"/>
                          </a:solidFill>
                          <a:effectLst/>
                          <a:latin typeface="verdana" panose="020B0604030504040204" pitchFamily="34" charset="0"/>
                        </a:rPr>
                        <a:t>&lt;R,A&gt; R collect(Collector&lt;? super T,A,R&gt; collector)</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performs a mutable reduction operation on the elements of this stream using a Collector. A Collector encapsulates the functions used as arguments to collect(Supplier, BiConsumer, BiConsumer), allowing for reuse of collection strategies and composition of collect operations such as multiple-level grouping or partitioning.</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1263217">
                <a:tc>
                  <a:txBody>
                    <a:bodyPr/>
                    <a:lstStyle/>
                    <a:p>
                      <a:pPr algn="l" fontAlgn="t"/>
                      <a:r>
                        <a:rPr lang="pt-BR" sz="1200" dirty="0">
                          <a:solidFill>
                            <a:srgbClr val="000000"/>
                          </a:solidFill>
                          <a:effectLst/>
                          <a:latin typeface="verdana" panose="020B0604030504040204" pitchFamily="34" charset="0"/>
                        </a:rPr>
                        <a:t>&lt;R&gt; R collect(Supplier&lt;R&gt; supplier, BiConsumer&lt;R,? super T&gt; accumulator, BiConsumer&lt;R,R&gt; combiner)</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performs a mutable reduction operation on the elements of this stream. A mutable reduction is one in which the reduced value is a mutable result container, such as an </a:t>
                      </a:r>
                      <a:r>
                        <a:rPr lang="en-US" sz="1200" dirty="0" err="1">
                          <a:solidFill>
                            <a:srgbClr val="000000"/>
                          </a:solidFill>
                          <a:effectLst/>
                          <a:latin typeface="verdana" panose="020B0604030504040204" pitchFamily="34" charset="0"/>
                        </a:rPr>
                        <a:t>ArrayList</a:t>
                      </a:r>
                      <a:r>
                        <a:rPr lang="en-US" sz="1200" dirty="0">
                          <a:solidFill>
                            <a:srgbClr val="000000"/>
                          </a:solidFill>
                          <a:effectLst/>
                          <a:latin typeface="verdana" panose="020B0604030504040204" pitchFamily="34" charset="0"/>
                        </a:rPr>
                        <a:t>, and elements are incorporated by updating the state of the result rather than by replacing the result.</a:t>
                      </a:r>
                    </a:p>
                  </a:txBody>
                  <a:tcPr marL="26877" marR="26877" marT="26877" marB="2687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IN" dirty="0"/>
              <a:t>Java Stream</a:t>
            </a:r>
          </a:p>
        </p:txBody>
      </p:sp>
    </p:spTree>
    <p:extLst>
      <p:ext uri="{BB962C8B-B14F-4D97-AF65-F5344CB8AC3E}">
        <p14:creationId xmlns:p14="http://schemas.microsoft.com/office/powerpoint/2010/main" val="963309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5" name="Table 4"/>
          <p:cNvGraphicFramePr>
            <a:graphicFrameLocks noGrp="1"/>
          </p:cNvGraphicFramePr>
          <p:nvPr>
            <p:extLst>
              <p:ext uri="{D42A27DB-BD31-4B8C-83A1-F6EECF244321}">
                <p14:modId xmlns:p14="http://schemas.microsoft.com/office/powerpoint/2010/main" val="22006917"/>
              </p:ext>
            </p:extLst>
          </p:nvPr>
        </p:nvGraphicFramePr>
        <p:xfrm>
          <a:off x="533400" y="1295400"/>
          <a:ext cx="8301966" cy="4800599"/>
        </p:xfrm>
        <a:graphic>
          <a:graphicData uri="http://schemas.openxmlformats.org/drawingml/2006/table">
            <a:tbl>
              <a:tblPr/>
              <a:tblGrid>
                <a:gridCol w="4150983">
                  <a:extLst>
                    <a:ext uri="{9D8B030D-6E8A-4147-A177-3AD203B41FA5}">
                      <a16:colId xmlns:a16="http://schemas.microsoft.com/office/drawing/2014/main" val="20000"/>
                    </a:ext>
                  </a:extLst>
                </a:gridCol>
                <a:gridCol w="4150983">
                  <a:extLst>
                    <a:ext uri="{9D8B030D-6E8A-4147-A177-3AD203B41FA5}">
                      <a16:colId xmlns:a16="http://schemas.microsoft.com/office/drawing/2014/main" val="20001"/>
                    </a:ext>
                  </a:extLst>
                </a:gridCol>
              </a:tblGrid>
              <a:tr h="1609367">
                <a:tc>
                  <a:txBody>
                    <a:bodyPr/>
                    <a:lstStyle/>
                    <a:p>
                      <a:pPr algn="l" fontAlgn="t"/>
                      <a:r>
                        <a:rPr lang="en-IN" sz="1200">
                          <a:solidFill>
                            <a:srgbClr val="000000"/>
                          </a:solidFill>
                          <a:effectLst/>
                          <a:latin typeface="verdana" panose="020B0604030504040204" pitchFamily="34" charset="0"/>
                        </a:rPr>
                        <a:t>static &lt;T&gt; Stream&lt;T&gt; concat(Stream&lt;? extends T&gt; a, Stream&lt;? extends T&gt; b)</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creates a lazily concatenated stream whose elements are all the elements of the first stream followed by all the elements of the second stream. The resulting stream is ordered if both of the input streams are ordered, and parallel if either of the input streams is parallel. When the resulting stream is closed, the close handlers for both input streams are invoked.</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433918">
                <a:tc>
                  <a:txBody>
                    <a:bodyPr/>
                    <a:lstStyle/>
                    <a:p>
                      <a:pPr algn="l" fontAlgn="t"/>
                      <a:r>
                        <a:rPr lang="en-IN" sz="1200">
                          <a:solidFill>
                            <a:srgbClr val="000000"/>
                          </a:solidFill>
                          <a:effectLst/>
                          <a:latin typeface="verdana" panose="020B0604030504040204" pitchFamily="34" charset="0"/>
                        </a:rPr>
                        <a:t>long count()</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the count of elements in this stream. This is a special case of a reduction.</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29826">
                <a:tc>
                  <a:txBody>
                    <a:bodyPr/>
                    <a:lstStyle/>
                    <a:p>
                      <a:pPr algn="l" fontAlgn="t"/>
                      <a:r>
                        <a:rPr lang="en-IN" sz="1200">
                          <a:solidFill>
                            <a:srgbClr val="000000"/>
                          </a:solidFill>
                          <a:effectLst/>
                          <a:latin typeface="verdana" panose="020B0604030504040204" pitchFamily="34" charset="0"/>
                        </a:rPr>
                        <a:t>Stream&lt;T&gt; distinct()</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stream consisting of the distinct elements (according to Object.equals(Object)) of this stream.</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238010">
                <a:tc>
                  <a:txBody>
                    <a:bodyPr/>
                    <a:lstStyle/>
                    <a:p>
                      <a:pPr algn="l" fontAlgn="t"/>
                      <a:r>
                        <a:rPr lang="en-IN" sz="1200">
                          <a:solidFill>
                            <a:srgbClr val="000000"/>
                          </a:solidFill>
                          <a:effectLst/>
                          <a:latin typeface="verdana" panose="020B0604030504040204" pitchFamily="34" charset="0"/>
                        </a:rPr>
                        <a:t>static &lt;T&gt; Stream&lt;T&gt; empty()</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 empty sequential Stream.</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3918">
                <a:tc>
                  <a:txBody>
                    <a:bodyPr/>
                    <a:lstStyle/>
                    <a:p>
                      <a:pPr algn="l" fontAlgn="t"/>
                      <a:r>
                        <a:rPr lang="en-IN" sz="1200">
                          <a:solidFill>
                            <a:srgbClr val="000000"/>
                          </a:solidFill>
                          <a:effectLst/>
                          <a:latin typeface="verdana" panose="020B0604030504040204" pitchFamily="34" charset="0"/>
                        </a:rPr>
                        <a:t>Stream&lt;T&gt; filter(Predicate&lt;? super T&gt; predicate)</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stream consisting of the elements of this stream that match the given predicate.</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29826">
                <a:tc>
                  <a:txBody>
                    <a:bodyPr/>
                    <a:lstStyle/>
                    <a:p>
                      <a:pPr algn="l" fontAlgn="t"/>
                      <a:r>
                        <a:rPr lang="en-IN" sz="1200">
                          <a:solidFill>
                            <a:srgbClr val="000000"/>
                          </a:solidFill>
                          <a:effectLst/>
                          <a:latin typeface="verdana" panose="020B0604030504040204" pitchFamily="34" charset="0"/>
                        </a:rPr>
                        <a:t>Optional&lt;T&gt; findAny()</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 Optional describing some element of the stream, or an empty Optional if the stream is empty.</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25734">
                <a:tc>
                  <a:txBody>
                    <a:bodyPr/>
                    <a:lstStyle/>
                    <a:p>
                      <a:pPr algn="l" fontAlgn="t"/>
                      <a:r>
                        <a:rPr lang="en-IN" sz="1200">
                          <a:solidFill>
                            <a:srgbClr val="000000"/>
                          </a:solidFill>
                          <a:effectLst/>
                          <a:latin typeface="verdana" panose="020B0604030504040204" pitchFamily="34" charset="0"/>
                        </a:rPr>
                        <a:t>Optional&lt;T&gt; findFirst()</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dirty="0">
                          <a:solidFill>
                            <a:srgbClr val="000000"/>
                          </a:solidFill>
                          <a:effectLst/>
                          <a:latin typeface="verdana" panose="020B0604030504040204" pitchFamily="34" charset="0"/>
                        </a:rPr>
                        <a:t>It returns an Optional describing the first element of this stream, or an empty Optional if the stream is empty. If the stream has no encounter order, then any element may be returned.</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1122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2" name="Table 1"/>
          <p:cNvGraphicFramePr>
            <a:graphicFrameLocks noGrp="1"/>
          </p:cNvGraphicFramePr>
          <p:nvPr/>
        </p:nvGraphicFramePr>
        <p:xfrm>
          <a:off x="457200" y="1381125"/>
          <a:ext cx="8301966" cy="1319462"/>
        </p:xfrm>
        <a:graphic>
          <a:graphicData uri="http://schemas.openxmlformats.org/drawingml/2006/table">
            <a:tbl>
              <a:tblPr/>
              <a:tblGrid>
                <a:gridCol w="4150983">
                  <a:extLst>
                    <a:ext uri="{9D8B030D-6E8A-4147-A177-3AD203B41FA5}">
                      <a16:colId xmlns:a16="http://schemas.microsoft.com/office/drawing/2014/main" val="20000"/>
                    </a:ext>
                  </a:extLst>
                </a:gridCol>
                <a:gridCol w="4150983">
                  <a:extLst>
                    <a:ext uri="{9D8B030D-6E8A-4147-A177-3AD203B41FA5}">
                      <a16:colId xmlns:a16="http://schemas.microsoft.com/office/drawing/2014/main" val="20001"/>
                    </a:ext>
                  </a:extLst>
                </a:gridCol>
              </a:tblGrid>
              <a:tr h="1100477">
                <a:tc>
                  <a:txBody>
                    <a:bodyPr/>
                    <a:lstStyle/>
                    <a:p>
                      <a:pPr algn="l" fontAlgn="t"/>
                      <a:r>
                        <a:rPr lang="en-US" sz="1200" dirty="0">
                          <a:solidFill>
                            <a:srgbClr val="000000"/>
                          </a:solidFill>
                          <a:effectLst/>
                          <a:latin typeface="verdana" panose="020B0604030504040204" pitchFamily="34" charset="0"/>
                        </a:rPr>
                        <a:t>&lt;R&gt; Stream&lt;R&gt; </a:t>
                      </a:r>
                      <a:r>
                        <a:rPr lang="en-US" sz="1200" dirty="0" err="1">
                          <a:solidFill>
                            <a:srgbClr val="000000"/>
                          </a:solidFill>
                          <a:effectLst/>
                          <a:latin typeface="verdana" panose="020B0604030504040204" pitchFamily="34" charset="0"/>
                        </a:rPr>
                        <a:t>flatMap</a:t>
                      </a:r>
                      <a:r>
                        <a:rPr lang="en-US" sz="1200" dirty="0">
                          <a:solidFill>
                            <a:srgbClr val="000000"/>
                          </a:solidFill>
                          <a:effectLst/>
                          <a:latin typeface="verdana" panose="020B0604030504040204" pitchFamily="34" charset="0"/>
                        </a:rPr>
                        <a:t>(Function&lt;? super T,? extends Stream&lt;? extends R&gt;&gt; mapper)</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a stream consisting of the results of replacing each element of this stream with the contents of a mapped stream produced by applying the provided mapping function to each element. Each mapped stream is closed after its contents have been placed into this stream. (If a mapped stream is null an empty stream is used, instead.)</a:t>
                      </a:r>
                    </a:p>
                  </a:txBody>
                  <a:tcPr marL="19651" marR="19651" marT="19651" marB="19651">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149971658"/>
              </p:ext>
            </p:extLst>
          </p:nvPr>
        </p:nvGraphicFramePr>
        <p:xfrm>
          <a:off x="461031" y="2895600"/>
          <a:ext cx="8298134" cy="2641744"/>
        </p:xfrm>
        <a:graphic>
          <a:graphicData uri="http://schemas.openxmlformats.org/drawingml/2006/table">
            <a:tbl>
              <a:tblPr/>
              <a:tblGrid>
                <a:gridCol w="4149067">
                  <a:extLst>
                    <a:ext uri="{9D8B030D-6E8A-4147-A177-3AD203B41FA5}">
                      <a16:colId xmlns:a16="http://schemas.microsoft.com/office/drawing/2014/main" val="20000"/>
                    </a:ext>
                  </a:extLst>
                </a:gridCol>
                <a:gridCol w="4149067">
                  <a:extLst>
                    <a:ext uri="{9D8B030D-6E8A-4147-A177-3AD203B41FA5}">
                      <a16:colId xmlns:a16="http://schemas.microsoft.com/office/drawing/2014/main" val="20001"/>
                    </a:ext>
                  </a:extLst>
                </a:gridCol>
              </a:tblGrid>
              <a:tr h="1139946">
                <a:tc>
                  <a:txBody>
                    <a:bodyPr/>
                    <a:lstStyle/>
                    <a:p>
                      <a:pPr algn="l" fontAlgn="t"/>
                      <a:r>
                        <a:rPr lang="en-IN" sz="1200" dirty="0" err="1">
                          <a:solidFill>
                            <a:srgbClr val="000000"/>
                          </a:solidFill>
                          <a:effectLst/>
                          <a:latin typeface="verdana" panose="020B0604030504040204" pitchFamily="34" charset="0"/>
                        </a:rPr>
                        <a:t>DoubleStream</a:t>
                      </a:r>
                      <a:r>
                        <a:rPr lang="en-IN" sz="1200" dirty="0">
                          <a:solidFill>
                            <a:srgbClr val="000000"/>
                          </a:solidFill>
                          <a:effectLst/>
                          <a:latin typeface="verdana" panose="020B0604030504040204" pitchFamily="34" charset="0"/>
                        </a:rPr>
                        <a:t> </a:t>
                      </a:r>
                      <a:r>
                        <a:rPr lang="en-IN" sz="1200" dirty="0" err="1">
                          <a:solidFill>
                            <a:srgbClr val="000000"/>
                          </a:solidFill>
                          <a:effectLst/>
                          <a:latin typeface="verdana" panose="020B0604030504040204" pitchFamily="34" charset="0"/>
                        </a:rPr>
                        <a:t>flatMapToDouble</a:t>
                      </a:r>
                      <a:r>
                        <a:rPr lang="en-IN" sz="1200" dirty="0">
                          <a:solidFill>
                            <a:srgbClr val="000000"/>
                          </a:solidFill>
                          <a:effectLst/>
                          <a:latin typeface="verdana" panose="020B0604030504040204" pitchFamily="34" charset="0"/>
                        </a:rPr>
                        <a:t>(Function&lt;? super T,? extends </a:t>
                      </a:r>
                      <a:r>
                        <a:rPr lang="en-IN" sz="1200" dirty="0" err="1">
                          <a:solidFill>
                            <a:srgbClr val="000000"/>
                          </a:solidFill>
                          <a:effectLst/>
                          <a:latin typeface="verdana" panose="020B0604030504040204" pitchFamily="34" charset="0"/>
                        </a:rPr>
                        <a:t>DoubleStream</a:t>
                      </a:r>
                      <a:r>
                        <a:rPr lang="en-IN" sz="1200" dirty="0">
                          <a:solidFill>
                            <a:srgbClr val="000000"/>
                          </a:solidFill>
                          <a:effectLst/>
                          <a:latin typeface="verdana" panose="020B0604030504040204" pitchFamily="34" charset="0"/>
                        </a:rPr>
                        <a:t>&gt; mapper)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DoubleStream consisting of the results of replacing each element of this stream with the contents of a mapped stream produced by applying the provided mapping function to each element. Each mapped stream is closed after its contents have placed been into this stream. (If a mapped stream is null an empty stream is used, instead.)</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1139946">
                <a:tc>
                  <a:txBody>
                    <a:bodyPr/>
                    <a:lstStyle/>
                    <a:p>
                      <a:pPr algn="l" fontAlgn="t"/>
                      <a:r>
                        <a:rPr lang="en-US" sz="1200">
                          <a:solidFill>
                            <a:srgbClr val="000000"/>
                          </a:solidFill>
                          <a:effectLst/>
                          <a:latin typeface="verdana" panose="020B0604030504040204" pitchFamily="34" charset="0"/>
                        </a:rPr>
                        <a:t>IntStream flatMapToInt(Function&lt;? super T,? extends IntStream&gt; mapper)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an </a:t>
                      </a:r>
                      <a:r>
                        <a:rPr lang="en-US" sz="1200" dirty="0" err="1">
                          <a:solidFill>
                            <a:srgbClr val="000000"/>
                          </a:solidFill>
                          <a:effectLst/>
                          <a:latin typeface="verdana" panose="020B0604030504040204" pitchFamily="34" charset="0"/>
                        </a:rPr>
                        <a:t>IntStream</a:t>
                      </a:r>
                      <a:r>
                        <a:rPr lang="en-US" sz="1200" dirty="0">
                          <a:solidFill>
                            <a:srgbClr val="000000"/>
                          </a:solidFill>
                          <a:effectLst/>
                          <a:latin typeface="verdana" panose="020B0604030504040204" pitchFamily="34" charset="0"/>
                        </a:rPr>
                        <a:t> consisting of the results of replacing each element of this stream with the contents of a mapped stream produced by applying the provided mapping function to each element. Each mapped stream is closed after its contents have been placed into this stream. (If a mapped stream is null an empty stream is used, instead.)</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00105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5" name="Table 4"/>
          <p:cNvGraphicFramePr>
            <a:graphicFrameLocks noGrp="1"/>
          </p:cNvGraphicFramePr>
          <p:nvPr>
            <p:extLst>
              <p:ext uri="{D42A27DB-BD31-4B8C-83A1-F6EECF244321}">
                <p14:modId xmlns:p14="http://schemas.microsoft.com/office/powerpoint/2010/main" val="2234529185"/>
              </p:ext>
            </p:extLst>
          </p:nvPr>
        </p:nvGraphicFramePr>
        <p:xfrm>
          <a:off x="488352" y="1309882"/>
          <a:ext cx="8454364" cy="5547792"/>
        </p:xfrm>
        <a:graphic>
          <a:graphicData uri="http://schemas.openxmlformats.org/drawingml/2006/table">
            <a:tbl>
              <a:tblPr/>
              <a:tblGrid>
                <a:gridCol w="4227182">
                  <a:extLst>
                    <a:ext uri="{9D8B030D-6E8A-4147-A177-3AD203B41FA5}">
                      <a16:colId xmlns:a16="http://schemas.microsoft.com/office/drawing/2014/main" val="20000"/>
                    </a:ext>
                  </a:extLst>
                </a:gridCol>
                <a:gridCol w="4227182">
                  <a:extLst>
                    <a:ext uri="{9D8B030D-6E8A-4147-A177-3AD203B41FA5}">
                      <a16:colId xmlns:a16="http://schemas.microsoft.com/office/drawing/2014/main" val="20001"/>
                    </a:ext>
                  </a:extLst>
                </a:gridCol>
              </a:tblGrid>
              <a:tr h="1139946">
                <a:tc>
                  <a:txBody>
                    <a:bodyPr/>
                    <a:lstStyle/>
                    <a:p>
                      <a:pPr algn="l" fontAlgn="t"/>
                      <a:r>
                        <a:rPr lang="en-IN" sz="1200" dirty="0" err="1">
                          <a:solidFill>
                            <a:srgbClr val="000000"/>
                          </a:solidFill>
                          <a:effectLst/>
                          <a:latin typeface="verdana" panose="020B0604030504040204" pitchFamily="34" charset="0"/>
                        </a:rPr>
                        <a:t>DoubleStream</a:t>
                      </a:r>
                      <a:r>
                        <a:rPr lang="en-IN" sz="1200" dirty="0">
                          <a:solidFill>
                            <a:srgbClr val="000000"/>
                          </a:solidFill>
                          <a:effectLst/>
                          <a:latin typeface="verdana" panose="020B0604030504040204" pitchFamily="34" charset="0"/>
                        </a:rPr>
                        <a:t> </a:t>
                      </a:r>
                      <a:r>
                        <a:rPr lang="en-IN" sz="1200" dirty="0" err="1">
                          <a:solidFill>
                            <a:srgbClr val="000000"/>
                          </a:solidFill>
                          <a:effectLst/>
                          <a:latin typeface="verdana" panose="020B0604030504040204" pitchFamily="34" charset="0"/>
                        </a:rPr>
                        <a:t>flatMapToDouble</a:t>
                      </a:r>
                      <a:r>
                        <a:rPr lang="en-IN" sz="1200" dirty="0">
                          <a:solidFill>
                            <a:srgbClr val="000000"/>
                          </a:solidFill>
                          <a:effectLst/>
                          <a:latin typeface="verdana" panose="020B0604030504040204" pitchFamily="34" charset="0"/>
                        </a:rPr>
                        <a:t>(Function&lt;? super T,? extends </a:t>
                      </a:r>
                      <a:r>
                        <a:rPr lang="en-IN" sz="1200" dirty="0" err="1">
                          <a:solidFill>
                            <a:srgbClr val="000000"/>
                          </a:solidFill>
                          <a:effectLst/>
                          <a:latin typeface="verdana" panose="020B0604030504040204" pitchFamily="34" charset="0"/>
                        </a:rPr>
                        <a:t>DoubleStream</a:t>
                      </a:r>
                      <a:r>
                        <a:rPr lang="en-IN" sz="1200" dirty="0">
                          <a:solidFill>
                            <a:srgbClr val="000000"/>
                          </a:solidFill>
                          <a:effectLst/>
                          <a:latin typeface="verdana" panose="020B0604030504040204" pitchFamily="34" charset="0"/>
                        </a:rPr>
                        <a:t>&gt; mapper)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DoubleStream consisting of the results of replacing each element of this stream with the contents of a mapped stream produced by applying the provided mapping function to each element. Each mapped stream is closed after its contents have placed been into this stream. (If a mapped stream is null an empty stream is used, instead.)</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1139946">
                <a:tc>
                  <a:txBody>
                    <a:bodyPr/>
                    <a:lstStyle/>
                    <a:p>
                      <a:pPr algn="l" fontAlgn="t"/>
                      <a:r>
                        <a:rPr lang="en-US" sz="1200">
                          <a:solidFill>
                            <a:srgbClr val="000000"/>
                          </a:solidFill>
                          <a:effectLst/>
                          <a:latin typeface="verdana" panose="020B0604030504040204" pitchFamily="34" charset="0"/>
                        </a:rPr>
                        <a:t>IntStream flatMapToInt(Function&lt;? super T,? extends IntStream&gt; mapper)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an IntStream consisting of the results of replacing each element of this stream with the contents of a mapped stream produced by applying the provided mapping function to each element. Each mapped stream is closed after its contents have been placed into this stream. (If a mapped stream is null an empty stream is used, instead.)</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39946">
                <a:tc>
                  <a:txBody>
                    <a:bodyPr/>
                    <a:lstStyle/>
                    <a:p>
                      <a:pPr algn="l" fontAlgn="t"/>
                      <a:r>
                        <a:rPr lang="en-US" sz="1200">
                          <a:solidFill>
                            <a:srgbClr val="000000"/>
                          </a:solidFill>
                          <a:effectLst/>
                          <a:latin typeface="verdana" panose="020B0604030504040204" pitchFamily="34" charset="0"/>
                        </a:rPr>
                        <a:t>LongStream flatMapToLong(Function&lt;? super T,? extends LongStream&gt; mapper)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LongStream consisting of the results of replacing each element of this stream with the contents of a mapped stream produced by applying the provided mapping function to each element. Each mapped stream is closed after its contents have been placed into this stream. (If a mapped stream is null an empty stream is used, instead.)</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213902">
                <a:tc>
                  <a:txBody>
                    <a:bodyPr/>
                    <a:lstStyle/>
                    <a:p>
                      <a:pPr algn="l" fontAlgn="t"/>
                      <a:r>
                        <a:rPr lang="en-US" sz="1200">
                          <a:solidFill>
                            <a:srgbClr val="000000"/>
                          </a:solidFill>
                          <a:effectLst/>
                          <a:latin typeface="verdana" panose="020B0604030504040204" pitchFamily="34" charset="0"/>
                        </a:rPr>
                        <a:t>void forEach(Consumer&lt;? super T&gt; action)</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performs an action for each element of this stream.</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98726">
                <a:tc>
                  <a:txBody>
                    <a:bodyPr/>
                    <a:lstStyle/>
                    <a:p>
                      <a:pPr algn="l" fontAlgn="t"/>
                      <a:r>
                        <a:rPr lang="en-US" sz="1200" dirty="0">
                          <a:solidFill>
                            <a:srgbClr val="000000"/>
                          </a:solidFill>
                          <a:effectLst/>
                          <a:latin typeface="verdana" panose="020B0604030504040204" pitchFamily="34" charset="0"/>
                        </a:rPr>
                        <a:t>void </a:t>
                      </a:r>
                      <a:r>
                        <a:rPr lang="en-US" sz="1200" dirty="0" err="1">
                          <a:solidFill>
                            <a:srgbClr val="000000"/>
                          </a:solidFill>
                          <a:effectLst/>
                          <a:latin typeface="verdana" panose="020B0604030504040204" pitchFamily="34" charset="0"/>
                        </a:rPr>
                        <a:t>forEachOrdered</a:t>
                      </a:r>
                      <a:r>
                        <a:rPr lang="en-US" sz="1200" dirty="0">
                          <a:solidFill>
                            <a:srgbClr val="000000"/>
                          </a:solidFill>
                          <a:effectLst/>
                          <a:latin typeface="verdana" panose="020B0604030504040204" pitchFamily="34" charset="0"/>
                        </a:rPr>
                        <a:t>(Consumer&lt;? super T&gt; action)</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performs an action for each element of this stream, in the encounter order of the stream if the stream has a defined encounter order.</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81932">
                <a:tc>
                  <a:txBody>
                    <a:bodyPr/>
                    <a:lstStyle/>
                    <a:p>
                      <a:pPr algn="l" fontAlgn="t"/>
                      <a:r>
                        <a:rPr lang="en-IN" sz="1200">
                          <a:solidFill>
                            <a:srgbClr val="000000"/>
                          </a:solidFill>
                          <a:effectLst/>
                          <a:latin typeface="verdana" panose="020B0604030504040204" pitchFamily="34" charset="0"/>
                        </a:rPr>
                        <a:t>static &lt;T&gt; Stream&lt;T&gt; generate(Supplier&lt;T&gt; s)</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an infinite sequential unordered stream where each element is generated by the provided Supplier. This is suitable for generating constant streams, streams of random elements, etc.</a:t>
                      </a:r>
                    </a:p>
                  </a:txBody>
                  <a:tcPr marL="20356" marR="20356" marT="20356" marB="2035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21360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2" name="Table 1"/>
          <p:cNvGraphicFramePr>
            <a:graphicFrameLocks noGrp="1"/>
          </p:cNvGraphicFramePr>
          <p:nvPr>
            <p:extLst>
              <p:ext uri="{D42A27DB-BD31-4B8C-83A1-F6EECF244321}">
                <p14:modId xmlns:p14="http://schemas.microsoft.com/office/powerpoint/2010/main" val="3725259457"/>
              </p:ext>
            </p:extLst>
          </p:nvPr>
        </p:nvGraphicFramePr>
        <p:xfrm>
          <a:off x="461034" y="1204412"/>
          <a:ext cx="8530566" cy="5356601"/>
        </p:xfrm>
        <a:graphic>
          <a:graphicData uri="http://schemas.openxmlformats.org/drawingml/2006/table">
            <a:tbl>
              <a:tblPr/>
              <a:tblGrid>
                <a:gridCol w="4265283">
                  <a:extLst>
                    <a:ext uri="{9D8B030D-6E8A-4147-A177-3AD203B41FA5}">
                      <a16:colId xmlns:a16="http://schemas.microsoft.com/office/drawing/2014/main" val="20000"/>
                    </a:ext>
                  </a:extLst>
                </a:gridCol>
                <a:gridCol w="4265283">
                  <a:extLst>
                    <a:ext uri="{9D8B030D-6E8A-4147-A177-3AD203B41FA5}">
                      <a16:colId xmlns:a16="http://schemas.microsoft.com/office/drawing/2014/main" val="20001"/>
                    </a:ext>
                  </a:extLst>
                </a:gridCol>
              </a:tblGrid>
              <a:tr h="953857">
                <a:tc>
                  <a:txBody>
                    <a:bodyPr/>
                    <a:lstStyle/>
                    <a:p>
                      <a:pPr algn="l" fontAlgn="t"/>
                      <a:r>
                        <a:rPr lang="en-IN" sz="1200">
                          <a:solidFill>
                            <a:srgbClr val="000000"/>
                          </a:solidFill>
                          <a:effectLst/>
                          <a:latin typeface="verdana" panose="020B0604030504040204" pitchFamily="34" charset="0"/>
                        </a:rPr>
                        <a:t>static &lt;T&gt; Stream&lt;T&gt; iterate(T seed,UnaryOperator&lt;T&gt; f)</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an infinite sequential ordered Stream produced by iterative application of a function f to an initial element seed, producing a Stream consisting of seed, f(seed), f(f(seed)), etc.</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569467">
                <a:tc>
                  <a:txBody>
                    <a:bodyPr/>
                    <a:lstStyle/>
                    <a:p>
                      <a:pPr algn="l" fontAlgn="t"/>
                      <a:r>
                        <a:rPr lang="en-IN" sz="1200">
                          <a:solidFill>
                            <a:srgbClr val="000000"/>
                          </a:solidFill>
                          <a:effectLst/>
                          <a:latin typeface="verdana" panose="020B0604030504040204" pitchFamily="34" charset="0"/>
                        </a:rPr>
                        <a:t>Stream&lt;T&gt; limit(long maxSize)</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stream consisting of the elements of this stream, truncated to be no longer than maxSize in length.</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69467">
                <a:tc>
                  <a:txBody>
                    <a:bodyPr/>
                    <a:lstStyle/>
                    <a:p>
                      <a:pPr algn="l" fontAlgn="t"/>
                      <a:r>
                        <a:rPr lang="en-US" sz="1200">
                          <a:solidFill>
                            <a:srgbClr val="000000"/>
                          </a:solidFill>
                          <a:effectLst/>
                          <a:latin typeface="verdana" panose="020B0604030504040204" pitchFamily="34" charset="0"/>
                        </a:rPr>
                        <a:t>&lt;R&gt; Stream&lt;R&gt; map(Function&lt;? super T,? extends R&gt; mapper)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stream consisting of the results of applying the given function to the elements of this stream.</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569467">
                <a:tc>
                  <a:txBody>
                    <a:bodyPr/>
                    <a:lstStyle/>
                    <a:p>
                      <a:pPr algn="l" fontAlgn="t"/>
                      <a:r>
                        <a:rPr lang="en-IN" sz="1200">
                          <a:solidFill>
                            <a:srgbClr val="000000"/>
                          </a:solidFill>
                          <a:effectLst/>
                          <a:latin typeface="verdana" panose="020B0604030504040204" pitchFamily="34" charset="0"/>
                        </a:rPr>
                        <a:t>DoubleStream mapToDouble(ToDoubleFunction&lt;? super T&gt; mapper)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DoubleStream consisting of the results of applying the given function to the elements of this stream.</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69467">
                <a:tc>
                  <a:txBody>
                    <a:bodyPr/>
                    <a:lstStyle/>
                    <a:p>
                      <a:pPr algn="l" fontAlgn="t"/>
                      <a:r>
                        <a:rPr lang="en-IN" sz="1200">
                          <a:solidFill>
                            <a:srgbClr val="000000"/>
                          </a:solidFill>
                          <a:effectLst/>
                          <a:latin typeface="verdana" panose="020B0604030504040204" pitchFamily="34" charset="0"/>
                        </a:rPr>
                        <a:t>IntStream mapToInt(ToIntFunction&lt;? super T&gt; mapper)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an IntStream consisting of the results of applying the given function to the elements of this stream.</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569467">
                <a:tc>
                  <a:txBody>
                    <a:bodyPr/>
                    <a:lstStyle/>
                    <a:p>
                      <a:pPr algn="l" fontAlgn="t"/>
                      <a:r>
                        <a:rPr lang="en-IN" sz="1200">
                          <a:solidFill>
                            <a:srgbClr val="000000"/>
                          </a:solidFill>
                          <a:effectLst/>
                          <a:latin typeface="verdana" panose="020B0604030504040204" pitchFamily="34" charset="0"/>
                        </a:rPr>
                        <a:t>LongStream mapToLong(ToLongFunction&lt;? super T&gt; mapper)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LongStream consisting of the results of applying the given function to the elements of this stream.</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97597">
                <a:tc>
                  <a:txBody>
                    <a:bodyPr/>
                    <a:lstStyle/>
                    <a:p>
                      <a:pPr algn="l" fontAlgn="t"/>
                      <a:r>
                        <a:rPr lang="fr-FR" sz="1200">
                          <a:solidFill>
                            <a:srgbClr val="000000"/>
                          </a:solidFill>
                          <a:effectLst/>
                          <a:latin typeface="verdana" panose="020B0604030504040204" pitchFamily="34" charset="0"/>
                        </a:rPr>
                        <a:t>Optional&lt;T&gt; max(Comparator&lt;? super T&gt; comparator)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the maximum element of this stream according to the provided Comparator. This is a special case of a reduction.</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697597">
                <a:tc>
                  <a:txBody>
                    <a:bodyPr/>
                    <a:lstStyle/>
                    <a:p>
                      <a:pPr algn="l" fontAlgn="t"/>
                      <a:r>
                        <a:rPr lang="fr-FR" sz="1200">
                          <a:solidFill>
                            <a:srgbClr val="000000"/>
                          </a:solidFill>
                          <a:effectLst/>
                          <a:latin typeface="verdana" panose="020B0604030504040204" pitchFamily="34" charset="0"/>
                        </a:rPr>
                        <a:t>Optional&lt;T&gt; min(Comparator&lt;? super T&gt; comparator)</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the minimum element of this stream according to the provided Comparator. This is a special case of a reduction.</a:t>
                      </a:r>
                    </a:p>
                  </a:txBody>
                  <a:tcPr marL="26435" marR="26435" marT="26435" marB="26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89337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4" name="Table 3"/>
          <p:cNvGraphicFramePr>
            <a:graphicFrameLocks noGrp="1"/>
          </p:cNvGraphicFramePr>
          <p:nvPr>
            <p:extLst>
              <p:ext uri="{D42A27DB-BD31-4B8C-83A1-F6EECF244321}">
                <p14:modId xmlns:p14="http://schemas.microsoft.com/office/powerpoint/2010/main" val="496647932"/>
              </p:ext>
            </p:extLst>
          </p:nvPr>
        </p:nvGraphicFramePr>
        <p:xfrm>
          <a:off x="461033" y="1364780"/>
          <a:ext cx="8454366" cy="5410866"/>
        </p:xfrm>
        <a:graphic>
          <a:graphicData uri="http://schemas.openxmlformats.org/drawingml/2006/table">
            <a:tbl>
              <a:tblPr/>
              <a:tblGrid>
                <a:gridCol w="4227183">
                  <a:extLst>
                    <a:ext uri="{9D8B030D-6E8A-4147-A177-3AD203B41FA5}">
                      <a16:colId xmlns:a16="http://schemas.microsoft.com/office/drawing/2014/main" val="20000"/>
                    </a:ext>
                  </a:extLst>
                </a:gridCol>
                <a:gridCol w="4227183">
                  <a:extLst>
                    <a:ext uri="{9D8B030D-6E8A-4147-A177-3AD203B41FA5}">
                      <a16:colId xmlns:a16="http://schemas.microsoft.com/office/drawing/2014/main" val="20001"/>
                    </a:ext>
                  </a:extLst>
                </a:gridCol>
              </a:tblGrid>
              <a:tr h="682478">
                <a:tc>
                  <a:txBody>
                    <a:bodyPr/>
                    <a:lstStyle/>
                    <a:p>
                      <a:pPr algn="l" fontAlgn="t"/>
                      <a:r>
                        <a:rPr lang="en-US" sz="1200">
                          <a:solidFill>
                            <a:srgbClr val="000000"/>
                          </a:solidFill>
                          <a:effectLst/>
                          <a:latin typeface="verdana" panose="020B0604030504040204" pitchFamily="34" charset="0"/>
                        </a:rPr>
                        <a:t>boolean noneMatch(Predicate&lt;? super T&gt; predicate)</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elements of this stream match the provided predicate. If the stream is empty then true is returned and the predicate is not evaluated.</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364773">
                <a:tc>
                  <a:txBody>
                    <a:bodyPr/>
                    <a:lstStyle/>
                    <a:p>
                      <a:pPr algn="l" fontAlgn="t"/>
                      <a:r>
                        <a:rPr lang="en-US" sz="1200">
                          <a:solidFill>
                            <a:srgbClr val="000000"/>
                          </a:solidFill>
                          <a:effectLst/>
                          <a:latin typeface="verdana" panose="020B0604030504040204" pitchFamily="34" charset="0"/>
                        </a:rPr>
                        <a:t>@SafeVarargs static &lt;T&gt; Stream&lt;T&gt; of(T... values)</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sequential ordered stream whose elements are the specified values.</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8871">
                <a:tc>
                  <a:txBody>
                    <a:bodyPr/>
                    <a:lstStyle/>
                    <a:p>
                      <a:pPr algn="l" fontAlgn="t"/>
                      <a:r>
                        <a:rPr lang="en-IN" sz="1200">
                          <a:solidFill>
                            <a:srgbClr val="000000"/>
                          </a:solidFill>
                          <a:effectLst/>
                          <a:latin typeface="verdana" panose="020B0604030504040204" pitchFamily="34" charset="0"/>
                        </a:rPr>
                        <a:t>static &lt;T&gt; Stream&lt;T&gt; of(T t)</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returns a sequential Stream containing a single element.</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88380">
                <a:tc>
                  <a:txBody>
                    <a:bodyPr/>
                    <a:lstStyle/>
                    <a:p>
                      <a:pPr algn="l" fontAlgn="t"/>
                      <a:r>
                        <a:rPr lang="en-IN" sz="1200" dirty="0">
                          <a:solidFill>
                            <a:srgbClr val="000000"/>
                          </a:solidFill>
                          <a:effectLst/>
                          <a:latin typeface="verdana" panose="020B0604030504040204" pitchFamily="34" charset="0"/>
                        </a:rPr>
                        <a:t>Stream&lt;T&gt; peek(Consumer&lt;? super T&gt; action)</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returns a stream consisting of the elements of this stream, additionally performing the provided action on each element as elements are consumed from the resulting stream.</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82478">
                <a:tc>
                  <a:txBody>
                    <a:bodyPr/>
                    <a:lstStyle/>
                    <a:p>
                      <a:pPr algn="l" fontAlgn="t"/>
                      <a:r>
                        <a:rPr lang="en-IN" sz="1200">
                          <a:solidFill>
                            <a:srgbClr val="000000"/>
                          </a:solidFill>
                          <a:effectLst/>
                          <a:latin typeface="verdana" panose="020B0604030504040204" pitchFamily="34" charset="0"/>
                        </a:rPr>
                        <a:t>Optional&lt;T&gt; reduce(BinaryOperator&lt;T&gt; accumulator)</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performs a reduction on the elements of this stream, using an associative accumulation function, and returns an Optional describing the reduced value, if any.</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682478">
                <a:tc>
                  <a:txBody>
                    <a:bodyPr/>
                    <a:lstStyle/>
                    <a:p>
                      <a:pPr algn="l" fontAlgn="t"/>
                      <a:r>
                        <a:rPr lang="en-US" sz="1200">
                          <a:solidFill>
                            <a:srgbClr val="000000"/>
                          </a:solidFill>
                          <a:effectLst/>
                          <a:latin typeface="verdana" panose="020B0604030504040204" pitchFamily="34" charset="0"/>
                        </a:rPr>
                        <a:t>T reduce(T identity, BinaryOperator&lt;T&gt; accumulator)</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a:solidFill>
                            <a:srgbClr val="000000"/>
                          </a:solidFill>
                          <a:effectLst/>
                          <a:latin typeface="verdana" panose="020B0604030504040204" pitchFamily="34" charset="0"/>
                        </a:rPr>
                        <a:t>It performs a reduction on the elements of this stream, using the provided identity value and an associative accumulation function, and returns the reduced value.</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76576">
                <a:tc>
                  <a:txBody>
                    <a:bodyPr/>
                    <a:lstStyle/>
                    <a:p>
                      <a:pPr algn="l" fontAlgn="t"/>
                      <a:r>
                        <a:rPr lang="es-ES" sz="1200">
                          <a:solidFill>
                            <a:srgbClr val="000000"/>
                          </a:solidFill>
                          <a:effectLst/>
                          <a:latin typeface="verdana" panose="020B0604030504040204" pitchFamily="34" charset="0"/>
                        </a:rPr>
                        <a:t>&lt;U&gt; U reduce(U identity, BiFunction&lt;U,? super T,U&gt; accumulator, BinaryOperator&lt;U&gt; combiner)</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200">
                          <a:solidFill>
                            <a:srgbClr val="000000"/>
                          </a:solidFill>
                          <a:effectLst/>
                          <a:latin typeface="verdana" panose="020B0604030504040204" pitchFamily="34" charset="0"/>
                        </a:rPr>
                        <a:t>It performs a reduction on the elements of this stream, using the provided identity, accumulation and combining functions.</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788380">
                <a:tc>
                  <a:txBody>
                    <a:bodyPr/>
                    <a:lstStyle/>
                    <a:p>
                      <a:pPr algn="l" fontAlgn="t"/>
                      <a:r>
                        <a:rPr lang="en-IN" sz="1200">
                          <a:solidFill>
                            <a:srgbClr val="000000"/>
                          </a:solidFill>
                          <a:effectLst/>
                          <a:latin typeface="verdana" panose="020B0604030504040204" pitchFamily="34" charset="0"/>
                        </a:rPr>
                        <a:t>Stream&lt;T&gt; skip(long n)</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200" dirty="0">
                          <a:solidFill>
                            <a:srgbClr val="000000"/>
                          </a:solidFill>
                          <a:effectLst/>
                          <a:latin typeface="verdana" panose="020B0604030504040204" pitchFamily="34" charset="0"/>
                        </a:rPr>
                        <a:t>It returns a stream consisting of the remaining elements of this stream after discarding the first n elements of the stream. If this stream contains fewer than n elements then an empty stream will be returned.</a:t>
                      </a:r>
                    </a:p>
                  </a:txBody>
                  <a:tcPr marL="23534" marR="23534" marT="23534" marB="2353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41014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Java 8 Security Enhancements</a:t>
            </a:r>
          </a:p>
          <a:p>
            <a:r>
              <a:rPr lang="en-IN" dirty="0"/>
              <a:t>Javadoc Enhancements ( Doc Tree API)</a:t>
            </a:r>
          </a:p>
          <a:p>
            <a:endParaRPr lang="en-IN" dirty="0"/>
          </a:p>
          <a:p>
            <a:endParaRPr lang="en-IN" dirty="0"/>
          </a:p>
        </p:txBody>
      </p:sp>
      <p:sp>
        <p:nvSpPr>
          <p:cNvPr id="3" name="Title 2"/>
          <p:cNvSpPr>
            <a:spLocks noGrp="1"/>
          </p:cNvSpPr>
          <p:nvPr>
            <p:ph type="title"/>
          </p:nvPr>
        </p:nvSpPr>
        <p:spPr/>
        <p:txBody>
          <a:bodyPr/>
          <a:lstStyle/>
          <a:p>
            <a:r>
              <a:rPr lang="en-IN" dirty="0"/>
              <a:t>Java 8 Goals</a:t>
            </a:r>
          </a:p>
        </p:txBody>
      </p:sp>
    </p:spTree>
    <p:extLst>
      <p:ext uri="{BB962C8B-B14F-4D97-AF65-F5344CB8AC3E}">
        <p14:creationId xmlns:p14="http://schemas.microsoft.com/office/powerpoint/2010/main" val="3919487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Stream</a:t>
            </a:r>
          </a:p>
        </p:txBody>
      </p:sp>
      <p:graphicFrame>
        <p:nvGraphicFramePr>
          <p:cNvPr id="2" name="Table 1"/>
          <p:cNvGraphicFramePr>
            <a:graphicFrameLocks noGrp="1"/>
          </p:cNvGraphicFramePr>
          <p:nvPr>
            <p:extLst>
              <p:ext uri="{D42A27DB-BD31-4B8C-83A1-F6EECF244321}">
                <p14:modId xmlns:p14="http://schemas.microsoft.com/office/powerpoint/2010/main" val="2172043945"/>
              </p:ext>
            </p:extLst>
          </p:nvPr>
        </p:nvGraphicFramePr>
        <p:xfrm>
          <a:off x="461033" y="1381125"/>
          <a:ext cx="8378166" cy="4824413"/>
        </p:xfrm>
        <a:graphic>
          <a:graphicData uri="http://schemas.openxmlformats.org/drawingml/2006/table">
            <a:tbl>
              <a:tblPr/>
              <a:tblGrid>
                <a:gridCol w="4189083">
                  <a:extLst>
                    <a:ext uri="{9D8B030D-6E8A-4147-A177-3AD203B41FA5}">
                      <a16:colId xmlns:a16="http://schemas.microsoft.com/office/drawing/2014/main" val="20000"/>
                    </a:ext>
                  </a:extLst>
                </a:gridCol>
                <a:gridCol w="4189083">
                  <a:extLst>
                    <a:ext uri="{9D8B030D-6E8A-4147-A177-3AD203B41FA5}">
                      <a16:colId xmlns:a16="http://schemas.microsoft.com/office/drawing/2014/main" val="20001"/>
                    </a:ext>
                  </a:extLst>
                </a:gridCol>
              </a:tblGrid>
              <a:tr h="1713343">
                <a:tc>
                  <a:txBody>
                    <a:bodyPr/>
                    <a:lstStyle/>
                    <a:p>
                      <a:pPr algn="l" fontAlgn="t"/>
                      <a:r>
                        <a:rPr lang="en-IN" sz="1300">
                          <a:solidFill>
                            <a:srgbClr val="000000"/>
                          </a:solidFill>
                          <a:effectLst/>
                          <a:latin typeface="verdana" panose="020B0604030504040204" pitchFamily="34" charset="0"/>
                        </a:rPr>
                        <a:t>Stream&lt;T&gt; sorted()</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300">
                          <a:solidFill>
                            <a:srgbClr val="000000"/>
                          </a:solidFill>
                          <a:effectLst/>
                          <a:latin typeface="verdana" panose="020B0604030504040204" pitchFamily="34" charset="0"/>
                        </a:rPr>
                        <a:t>It returns a stream consisting of the elements of this stream, sorted according to natural order. If the elements of this stream are not Comparable, a java.lang.ClassCastException may be thrown when the terminal operation is executed.</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901759">
                <a:tc>
                  <a:txBody>
                    <a:bodyPr/>
                    <a:lstStyle/>
                    <a:p>
                      <a:pPr algn="l" fontAlgn="t"/>
                      <a:r>
                        <a:rPr lang="en-US" sz="1300">
                          <a:solidFill>
                            <a:srgbClr val="000000"/>
                          </a:solidFill>
                          <a:effectLst/>
                          <a:latin typeface="verdana" panose="020B0604030504040204" pitchFamily="34" charset="0"/>
                        </a:rPr>
                        <a:t>Stream&lt;T&gt; sorted(Comparator&lt;? super T&gt; comparator)</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300">
                          <a:solidFill>
                            <a:srgbClr val="000000"/>
                          </a:solidFill>
                          <a:effectLst/>
                          <a:latin typeface="verdana" panose="020B0604030504040204" pitchFamily="34" charset="0"/>
                        </a:rPr>
                        <a:t>It returns a stream consisting of the elements of this stream, sorted according to the provided Comparator.</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5968">
                <a:tc>
                  <a:txBody>
                    <a:bodyPr/>
                    <a:lstStyle/>
                    <a:p>
                      <a:pPr algn="l" fontAlgn="t"/>
                      <a:r>
                        <a:rPr lang="en-IN" sz="1300">
                          <a:solidFill>
                            <a:srgbClr val="000000"/>
                          </a:solidFill>
                          <a:effectLst/>
                          <a:latin typeface="verdana" panose="020B0604030504040204" pitchFamily="34" charset="0"/>
                        </a:rPr>
                        <a:t>Object[] toArray()</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300">
                          <a:solidFill>
                            <a:srgbClr val="000000"/>
                          </a:solidFill>
                          <a:effectLst/>
                          <a:latin typeface="verdana" panose="020B0604030504040204" pitchFamily="34" charset="0"/>
                        </a:rPr>
                        <a:t>It returns an array containing the elements of this stream.</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1713343">
                <a:tc>
                  <a:txBody>
                    <a:bodyPr/>
                    <a:lstStyle/>
                    <a:p>
                      <a:pPr algn="l" fontAlgn="t"/>
                      <a:r>
                        <a:rPr lang="en-IN" sz="1300">
                          <a:solidFill>
                            <a:srgbClr val="000000"/>
                          </a:solidFill>
                          <a:effectLst/>
                          <a:latin typeface="verdana" panose="020B0604030504040204" pitchFamily="34" charset="0"/>
                        </a:rPr>
                        <a:t>&lt;A&gt; A[] toArray(IntFunction&lt;A[]&gt; generator)</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300" dirty="0">
                          <a:solidFill>
                            <a:srgbClr val="000000"/>
                          </a:solidFill>
                          <a:effectLst/>
                          <a:latin typeface="verdana" panose="020B0604030504040204" pitchFamily="34" charset="0"/>
                        </a:rPr>
                        <a:t>It returns an array containing the elements of this stream, using the provided generator function to allocate the returned array, as well as any additional arrays that might be required for a partitioned execution or for resizing.</a:t>
                      </a:r>
                    </a:p>
                  </a:txBody>
                  <a:tcPr marL="45088" marR="45088" marT="45088" marB="4508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67651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Java 8 Stream</a:t>
            </a:r>
          </a:p>
        </p:txBody>
      </p:sp>
      <p:pic>
        <p:nvPicPr>
          <p:cNvPr id="7" name="Picture 6">
            <a:extLst>
              <a:ext uri="{FF2B5EF4-FFF2-40B4-BE49-F238E27FC236}">
                <a16:creationId xmlns:a16="http://schemas.microsoft.com/office/drawing/2014/main" id="{05F87993-76F0-E9B8-3EBF-59AE1ACCA152}"/>
              </a:ext>
            </a:extLst>
          </p:cNvPr>
          <p:cNvPicPr>
            <a:picLocks noChangeAspect="1"/>
          </p:cNvPicPr>
          <p:nvPr/>
        </p:nvPicPr>
        <p:blipFill>
          <a:blip r:embed="rId2"/>
          <a:stretch>
            <a:fillRect/>
          </a:stretch>
        </p:blipFill>
        <p:spPr>
          <a:xfrm>
            <a:off x="533400" y="1600200"/>
            <a:ext cx="8255578" cy="3733800"/>
          </a:xfrm>
          <a:prstGeom prst="rect">
            <a:avLst/>
          </a:prstGeom>
        </p:spPr>
      </p:pic>
    </p:spTree>
    <p:extLst>
      <p:ext uri="{BB962C8B-B14F-4D97-AF65-F5344CB8AC3E}">
        <p14:creationId xmlns:p14="http://schemas.microsoft.com/office/powerpoint/2010/main" val="3159785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D7FF1-05A1-1DC0-8E05-82D4098575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D0158D-2F7B-5A26-2B5C-FBCD69AF873F}"/>
              </a:ext>
            </a:extLst>
          </p:cNvPr>
          <p:cNvSpPr>
            <a:spLocks noGrp="1"/>
          </p:cNvSpPr>
          <p:nvPr>
            <p:ph type="title"/>
          </p:nvPr>
        </p:nvSpPr>
        <p:spPr/>
        <p:txBody>
          <a:bodyPr/>
          <a:lstStyle/>
          <a:p>
            <a:r>
              <a:rPr lang="en-IN" dirty="0"/>
              <a:t>Java 8 Stream</a:t>
            </a:r>
          </a:p>
        </p:txBody>
      </p:sp>
      <p:pic>
        <p:nvPicPr>
          <p:cNvPr id="4" name="Picture 3">
            <a:extLst>
              <a:ext uri="{FF2B5EF4-FFF2-40B4-BE49-F238E27FC236}">
                <a16:creationId xmlns:a16="http://schemas.microsoft.com/office/drawing/2014/main" id="{28916E9F-3D00-2151-752F-A420CF5C6FCD}"/>
              </a:ext>
            </a:extLst>
          </p:cNvPr>
          <p:cNvPicPr>
            <a:picLocks noChangeAspect="1"/>
          </p:cNvPicPr>
          <p:nvPr/>
        </p:nvPicPr>
        <p:blipFill>
          <a:blip r:embed="rId2"/>
          <a:stretch>
            <a:fillRect/>
          </a:stretch>
        </p:blipFill>
        <p:spPr>
          <a:xfrm>
            <a:off x="487472" y="1828800"/>
            <a:ext cx="8178824" cy="3618010"/>
          </a:xfrm>
          <a:prstGeom prst="rect">
            <a:avLst/>
          </a:prstGeom>
        </p:spPr>
      </p:pic>
    </p:spTree>
    <p:extLst>
      <p:ext uri="{BB962C8B-B14F-4D97-AF65-F5344CB8AC3E}">
        <p14:creationId xmlns:p14="http://schemas.microsoft.com/office/powerpoint/2010/main" val="2000596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92BC0-04D1-CD37-B3B9-1A27F51744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7A576B4-E30E-95E9-CB98-B76D0F437BF0}"/>
              </a:ext>
            </a:extLst>
          </p:cNvPr>
          <p:cNvSpPr>
            <a:spLocks noGrp="1"/>
          </p:cNvSpPr>
          <p:nvPr>
            <p:ph type="title"/>
          </p:nvPr>
        </p:nvSpPr>
        <p:spPr/>
        <p:txBody>
          <a:bodyPr/>
          <a:lstStyle/>
          <a:p>
            <a:r>
              <a:rPr lang="en-IN" dirty="0"/>
              <a:t>Java 8 Stream</a:t>
            </a:r>
          </a:p>
        </p:txBody>
      </p:sp>
      <p:pic>
        <p:nvPicPr>
          <p:cNvPr id="5" name="Picture 4">
            <a:extLst>
              <a:ext uri="{FF2B5EF4-FFF2-40B4-BE49-F238E27FC236}">
                <a16:creationId xmlns:a16="http://schemas.microsoft.com/office/drawing/2014/main" id="{8EF63F5E-E762-6E25-B57D-91894E0E944E}"/>
              </a:ext>
            </a:extLst>
          </p:cNvPr>
          <p:cNvPicPr>
            <a:picLocks noChangeAspect="1"/>
          </p:cNvPicPr>
          <p:nvPr/>
        </p:nvPicPr>
        <p:blipFill>
          <a:blip r:embed="rId2"/>
          <a:stretch>
            <a:fillRect/>
          </a:stretch>
        </p:blipFill>
        <p:spPr>
          <a:xfrm>
            <a:off x="461035" y="1795234"/>
            <a:ext cx="8308139" cy="3462566"/>
          </a:xfrm>
          <a:prstGeom prst="rect">
            <a:avLst/>
          </a:prstGeom>
        </p:spPr>
      </p:pic>
    </p:spTree>
    <p:extLst>
      <p:ext uri="{BB962C8B-B14F-4D97-AF65-F5344CB8AC3E}">
        <p14:creationId xmlns:p14="http://schemas.microsoft.com/office/powerpoint/2010/main" val="2177946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D449F-58A3-99E4-1837-7948750B65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3E776D-3379-0E2B-2AF7-8A8C49427D22}"/>
              </a:ext>
            </a:extLst>
          </p:cNvPr>
          <p:cNvSpPr>
            <a:spLocks noGrp="1"/>
          </p:cNvSpPr>
          <p:nvPr>
            <p:ph type="title"/>
          </p:nvPr>
        </p:nvSpPr>
        <p:spPr/>
        <p:txBody>
          <a:bodyPr/>
          <a:lstStyle/>
          <a:p>
            <a:r>
              <a:rPr lang="en-IN" dirty="0"/>
              <a:t>Java 8 Stream</a:t>
            </a:r>
          </a:p>
        </p:txBody>
      </p:sp>
      <p:pic>
        <p:nvPicPr>
          <p:cNvPr id="4" name="Picture 3">
            <a:extLst>
              <a:ext uri="{FF2B5EF4-FFF2-40B4-BE49-F238E27FC236}">
                <a16:creationId xmlns:a16="http://schemas.microsoft.com/office/drawing/2014/main" id="{7750592B-DABF-E8DF-4886-6D813CE21D66}"/>
              </a:ext>
            </a:extLst>
          </p:cNvPr>
          <p:cNvPicPr>
            <a:picLocks noChangeAspect="1"/>
          </p:cNvPicPr>
          <p:nvPr/>
        </p:nvPicPr>
        <p:blipFill>
          <a:blip r:embed="rId2"/>
          <a:stretch>
            <a:fillRect/>
          </a:stretch>
        </p:blipFill>
        <p:spPr>
          <a:xfrm>
            <a:off x="493692" y="1646662"/>
            <a:ext cx="8040708" cy="3564675"/>
          </a:xfrm>
          <a:prstGeom prst="rect">
            <a:avLst/>
          </a:prstGeom>
        </p:spPr>
      </p:pic>
    </p:spTree>
    <p:extLst>
      <p:ext uri="{BB962C8B-B14F-4D97-AF65-F5344CB8AC3E}">
        <p14:creationId xmlns:p14="http://schemas.microsoft.com/office/powerpoint/2010/main" val="3235092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AEE8E-4832-4B58-1C64-465491C823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CD6B32-0EDC-8ADF-0997-C3964575DA0C}"/>
              </a:ext>
            </a:extLst>
          </p:cNvPr>
          <p:cNvSpPr>
            <a:spLocks noGrp="1"/>
          </p:cNvSpPr>
          <p:nvPr>
            <p:ph type="title"/>
          </p:nvPr>
        </p:nvSpPr>
        <p:spPr/>
        <p:txBody>
          <a:bodyPr/>
          <a:lstStyle/>
          <a:p>
            <a:r>
              <a:rPr lang="en-IN" dirty="0"/>
              <a:t>Java 8 Stream</a:t>
            </a:r>
          </a:p>
        </p:txBody>
      </p:sp>
      <p:pic>
        <p:nvPicPr>
          <p:cNvPr id="5" name="Picture 4">
            <a:extLst>
              <a:ext uri="{FF2B5EF4-FFF2-40B4-BE49-F238E27FC236}">
                <a16:creationId xmlns:a16="http://schemas.microsoft.com/office/drawing/2014/main" id="{EFA598FA-0518-527E-4846-1F7F99FB61A0}"/>
              </a:ext>
            </a:extLst>
          </p:cNvPr>
          <p:cNvPicPr>
            <a:picLocks noChangeAspect="1"/>
          </p:cNvPicPr>
          <p:nvPr/>
        </p:nvPicPr>
        <p:blipFill>
          <a:blip r:embed="rId2"/>
          <a:stretch>
            <a:fillRect/>
          </a:stretch>
        </p:blipFill>
        <p:spPr>
          <a:xfrm>
            <a:off x="762000" y="1447800"/>
            <a:ext cx="7543800" cy="5029200"/>
          </a:xfrm>
          <a:prstGeom prst="rect">
            <a:avLst/>
          </a:prstGeom>
        </p:spPr>
      </p:pic>
    </p:spTree>
    <p:extLst>
      <p:ext uri="{BB962C8B-B14F-4D97-AF65-F5344CB8AC3E}">
        <p14:creationId xmlns:p14="http://schemas.microsoft.com/office/powerpoint/2010/main" val="924968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Terminal Operations</a:t>
            </a:r>
          </a:p>
        </p:txBody>
      </p:sp>
      <p:pic>
        <p:nvPicPr>
          <p:cNvPr id="7" name="Picture 6">
            <a:extLst>
              <a:ext uri="{FF2B5EF4-FFF2-40B4-BE49-F238E27FC236}">
                <a16:creationId xmlns:a16="http://schemas.microsoft.com/office/drawing/2014/main" id="{9C44CBE2-AB55-A660-5BF4-748CC0898285}"/>
              </a:ext>
            </a:extLst>
          </p:cNvPr>
          <p:cNvPicPr>
            <a:picLocks noChangeAspect="1"/>
          </p:cNvPicPr>
          <p:nvPr/>
        </p:nvPicPr>
        <p:blipFill>
          <a:blip r:embed="rId2"/>
          <a:stretch>
            <a:fillRect/>
          </a:stretch>
        </p:blipFill>
        <p:spPr>
          <a:xfrm>
            <a:off x="609600" y="2057400"/>
            <a:ext cx="8065476" cy="3048000"/>
          </a:xfrm>
          <a:prstGeom prst="rect">
            <a:avLst/>
          </a:prstGeom>
        </p:spPr>
      </p:pic>
    </p:spTree>
    <p:extLst>
      <p:ext uri="{BB962C8B-B14F-4D97-AF65-F5344CB8AC3E}">
        <p14:creationId xmlns:p14="http://schemas.microsoft.com/office/powerpoint/2010/main" val="2755458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A13AB-244F-A0E2-C259-D68F1DC54C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19D7058-BD02-E68B-F2C0-C51C1141920B}"/>
              </a:ext>
            </a:extLst>
          </p:cNvPr>
          <p:cNvSpPr>
            <a:spLocks noGrp="1"/>
          </p:cNvSpPr>
          <p:nvPr>
            <p:ph type="title"/>
          </p:nvPr>
        </p:nvSpPr>
        <p:spPr/>
        <p:txBody>
          <a:bodyPr/>
          <a:lstStyle/>
          <a:p>
            <a:r>
              <a:rPr lang="en-IN" dirty="0"/>
              <a:t>Terminal Operations</a:t>
            </a:r>
          </a:p>
        </p:txBody>
      </p:sp>
      <p:pic>
        <p:nvPicPr>
          <p:cNvPr id="4" name="Picture 3">
            <a:extLst>
              <a:ext uri="{FF2B5EF4-FFF2-40B4-BE49-F238E27FC236}">
                <a16:creationId xmlns:a16="http://schemas.microsoft.com/office/drawing/2014/main" id="{121657C5-E1E7-EDDD-49F8-6C861D55A4F0}"/>
              </a:ext>
            </a:extLst>
          </p:cNvPr>
          <p:cNvPicPr>
            <a:picLocks noChangeAspect="1"/>
          </p:cNvPicPr>
          <p:nvPr/>
        </p:nvPicPr>
        <p:blipFill>
          <a:blip r:embed="rId2"/>
          <a:stretch>
            <a:fillRect/>
          </a:stretch>
        </p:blipFill>
        <p:spPr>
          <a:xfrm>
            <a:off x="740390" y="2133600"/>
            <a:ext cx="7925906" cy="2762636"/>
          </a:xfrm>
          <a:prstGeom prst="rect">
            <a:avLst/>
          </a:prstGeom>
        </p:spPr>
      </p:pic>
    </p:spTree>
    <p:extLst>
      <p:ext uri="{BB962C8B-B14F-4D97-AF65-F5344CB8AC3E}">
        <p14:creationId xmlns:p14="http://schemas.microsoft.com/office/powerpoint/2010/main" val="3096586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F48B0-F59D-75CA-41A5-877E444622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E2E991-7F86-94FB-E110-309B318220F4}"/>
              </a:ext>
            </a:extLst>
          </p:cNvPr>
          <p:cNvSpPr>
            <a:spLocks noGrp="1"/>
          </p:cNvSpPr>
          <p:nvPr>
            <p:ph type="title"/>
          </p:nvPr>
        </p:nvSpPr>
        <p:spPr/>
        <p:txBody>
          <a:bodyPr/>
          <a:lstStyle/>
          <a:p>
            <a:r>
              <a:rPr lang="en-IN" dirty="0"/>
              <a:t>Terminal Operations</a:t>
            </a:r>
          </a:p>
        </p:txBody>
      </p:sp>
      <p:pic>
        <p:nvPicPr>
          <p:cNvPr id="7" name="Picture 6">
            <a:extLst>
              <a:ext uri="{FF2B5EF4-FFF2-40B4-BE49-F238E27FC236}">
                <a16:creationId xmlns:a16="http://schemas.microsoft.com/office/drawing/2014/main" id="{16057678-1D17-B9E4-763A-450C4CD3C4B8}"/>
              </a:ext>
            </a:extLst>
          </p:cNvPr>
          <p:cNvPicPr>
            <a:picLocks noChangeAspect="1"/>
          </p:cNvPicPr>
          <p:nvPr/>
        </p:nvPicPr>
        <p:blipFill>
          <a:blip r:embed="rId2"/>
          <a:stretch>
            <a:fillRect/>
          </a:stretch>
        </p:blipFill>
        <p:spPr>
          <a:xfrm>
            <a:off x="552060" y="1447800"/>
            <a:ext cx="8205261" cy="5029200"/>
          </a:xfrm>
          <a:prstGeom prst="rect">
            <a:avLst/>
          </a:prstGeom>
        </p:spPr>
      </p:pic>
    </p:spTree>
    <p:extLst>
      <p:ext uri="{BB962C8B-B14F-4D97-AF65-F5344CB8AC3E}">
        <p14:creationId xmlns:p14="http://schemas.microsoft.com/office/powerpoint/2010/main" val="996241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19484-F8EA-E399-4104-45989DDC78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E0D55E-B2CA-12DA-F784-C6F78E06393A}"/>
              </a:ext>
            </a:extLst>
          </p:cNvPr>
          <p:cNvSpPr>
            <a:spLocks noGrp="1"/>
          </p:cNvSpPr>
          <p:nvPr>
            <p:ph type="title"/>
          </p:nvPr>
        </p:nvSpPr>
        <p:spPr/>
        <p:txBody>
          <a:bodyPr/>
          <a:lstStyle/>
          <a:p>
            <a:r>
              <a:rPr lang="en-IN" dirty="0"/>
              <a:t>Terminal Operations</a:t>
            </a:r>
          </a:p>
        </p:txBody>
      </p:sp>
      <p:pic>
        <p:nvPicPr>
          <p:cNvPr id="4" name="Picture 3">
            <a:extLst>
              <a:ext uri="{FF2B5EF4-FFF2-40B4-BE49-F238E27FC236}">
                <a16:creationId xmlns:a16="http://schemas.microsoft.com/office/drawing/2014/main" id="{ACADF795-9E05-DCFD-8A4F-E8E0D938730E}"/>
              </a:ext>
            </a:extLst>
          </p:cNvPr>
          <p:cNvPicPr>
            <a:picLocks noChangeAspect="1"/>
          </p:cNvPicPr>
          <p:nvPr/>
        </p:nvPicPr>
        <p:blipFill>
          <a:blip r:embed="rId2"/>
          <a:stretch>
            <a:fillRect/>
          </a:stretch>
        </p:blipFill>
        <p:spPr>
          <a:xfrm>
            <a:off x="609599" y="1676400"/>
            <a:ext cx="8205261" cy="4373924"/>
          </a:xfrm>
          <a:prstGeom prst="rect">
            <a:avLst/>
          </a:prstGeom>
        </p:spPr>
      </p:pic>
    </p:spTree>
    <p:extLst>
      <p:ext uri="{BB962C8B-B14F-4D97-AF65-F5344CB8AC3E}">
        <p14:creationId xmlns:p14="http://schemas.microsoft.com/office/powerpoint/2010/main" val="3756591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Lambda expressions in Java provide a way to express instances of single-method interfaces (functional interfaces) more compactly. </a:t>
            </a:r>
          </a:p>
          <a:p>
            <a:r>
              <a:rPr lang="en-US" dirty="0"/>
              <a:t>They are especially useful in scenarios where we would use anonymous classes, making the code more readable and functional.</a:t>
            </a:r>
            <a:endParaRPr lang="en-IN" dirty="0"/>
          </a:p>
        </p:txBody>
      </p:sp>
      <p:sp>
        <p:nvSpPr>
          <p:cNvPr id="3" name="Title 2"/>
          <p:cNvSpPr>
            <a:spLocks noGrp="1"/>
          </p:cNvSpPr>
          <p:nvPr>
            <p:ph type="title"/>
          </p:nvPr>
        </p:nvSpPr>
        <p:spPr/>
        <p:txBody>
          <a:bodyPr/>
          <a:lstStyle/>
          <a:p>
            <a:r>
              <a:rPr lang="en-IN" b="0" dirty="0"/>
              <a:t>Java Lambda Expressions</a:t>
            </a:r>
            <a:br>
              <a:rPr lang="en-IN" b="0" dirty="0"/>
            </a:br>
            <a:endParaRPr lang="en-IN" dirty="0"/>
          </a:p>
        </p:txBody>
      </p:sp>
    </p:spTree>
    <p:extLst>
      <p:ext uri="{BB962C8B-B14F-4D97-AF65-F5344CB8AC3E}">
        <p14:creationId xmlns:p14="http://schemas.microsoft.com/office/powerpoint/2010/main" val="41596976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0" y="1381125"/>
            <a:ext cx="8458199" cy="4824414"/>
          </a:xfrm>
        </p:spPr>
        <p:txBody>
          <a:bodyPr>
            <a:noAutofit/>
          </a:bodyPr>
          <a:lstStyle/>
          <a:p>
            <a:pPr marL="0" indent="0">
              <a:buNone/>
            </a:pPr>
            <a:r>
              <a:rPr lang="en-IN" sz="2000" dirty="0"/>
              <a:t>// // max() method to get max Product price   </a:t>
            </a:r>
          </a:p>
          <a:p>
            <a:pPr marL="0" indent="0">
              <a:buNone/>
            </a:pPr>
            <a:r>
              <a:rPr lang="en-IN" sz="2000" dirty="0"/>
              <a:t>        Product </a:t>
            </a:r>
            <a:r>
              <a:rPr lang="en-IN" sz="2000" dirty="0" err="1"/>
              <a:t>productA</a:t>
            </a:r>
            <a:r>
              <a:rPr lang="en-IN" sz="2000" dirty="0"/>
              <a:t> = </a:t>
            </a:r>
            <a:r>
              <a:rPr lang="en-IN" sz="2000" dirty="0" err="1"/>
              <a:t>productsList.stream</a:t>
            </a:r>
            <a:r>
              <a:rPr lang="en-IN" sz="2000" dirty="0"/>
              <a:t>()  </a:t>
            </a:r>
          </a:p>
          <a:p>
            <a:pPr marL="0" indent="0">
              <a:buNone/>
            </a:pPr>
            <a:r>
              <a:rPr lang="en-IN" sz="2000" dirty="0"/>
              <a:t>                        .max((product1, product2)-&gt;   </a:t>
            </a:r>
          </a:p>
          <a:p>
            <a:pPr marL="0" indent="0">
              <a:buNone/>
            </a:pPr>
            <a:r>
              <a:rPr lang="en-IN" sz="2000" dirty="0"/>
              <a:t>                        product1.price &gt; product2.price ? 1: -1).get();  </a:t>
            </a:r>
          </a:p>
          <a:p>
            <a:pPr marL="0" indent="0">
              <a:buNone/>
            </a:pPr>
            <a:r>
              <a:rPr lang="en-IN" sz="2000" dirty="0"/>
              <a:t>          </a:t>
            </a:r>
          </a:p>
          <a:p>
            <a:pPr marL="0" indent="0">
              <a:buNone/>
            </a:pPr>
            <a:r>
              <a:rPr lang="en-IN" sz="2000" dirty="0"/>
              <a:t>        </a:t>
            </a:r>
            <a:r>
              <a:rPr lang="en-IN" sz="2000" dirty="0" err="1"/>
              <a:t>System.out.println</a:t>
            </a:r>
            <a:r>
              <a:rPr lang="en-IN" sz="2000" dirty="0"/>
              <a:t>(</a:t>
            </a:r>
            <a:r>
              <a:rPr lang="en-IN" sz="2000" dirty="0" err="1"/>
              <a:t>productA.price</a:t>
            </a:r>
            <a:r>
              <a:rPr lang="en-IN" sz="2000" dirty="0"/>
              <a:t>);  </a:t>
            </a:r>
          </a:p>
          <a:p>
            <a:pPr marL="0" indent="0">
              <a:buNone/>
            </a:pPr>
            <a:r>
              <a:rPr lang="en-IN" sz="2000" dirty="0"/>
              <a:t>        // min() method to get min Product price  </a:t>
            </a:r>
          </a:p>
          <a:p>
            <a:pPr marL="0" indent="0">
              <a:buNone/>
            </a:pPr>
            <a:r>
              <a:rPr lang="en-IN" sz="2000" dirty="0"/>
              <a:t>        Product </a:t>
            </a:r>
            <a:r>
              <a:rPr lang="en-IN" sz="2000" dirty="0" err="1"/>
              <a:t>productB</a:t>
            </a:r>
            <a:r>
              <a:rPr lang="en-IN" sz="2000" dirty="0"/>
              <a:t> = </a:t>
            </a:r>
            <a:r>
              <a:rPr lang="en-IN" sz="2000" dirty="0" err="1"/>
              <a:t>productsList.stream</a:t>
            </a:r>
            <a:r>
              <a:rPr lang="en-IN" sz="2000" dirty="0"/>
              <a:t>()  </a:t>
            </a:r>
          </a:p>
          <a:p>
            <a:pPr marL="0" indent="0">
              <a:buNone/>
            </a:pPr>
            <a:r>
              <a:rPr lang="en-IN" sz="2000" dirty="0"/>
              <a:t>                .max((product1, product2)-&gt;   </a:t>
            </a:r>
          </a:p>
          <a:p>
            <a:pPr marL="0" indent="0">
              <a:buNone/>
            </a:pPr>
            <a:r>
              <a:rPr lang="en-IN" sz="2000" dirty="0"/>
              <a:t>                product1.price &lt; product2.price ? 1: -1).get();  </a:t>
            </a:r>
          </a:p>
        </p:txBody>
      </p:sp>
      <p:sp>
        <p:nvSpPr>
          <p:cNvPr id="3" name="Title 2"/>
          <p:cNvSpPr>
            <a:spLocks noGrp="1"/>
          </p:cNvSpPr>
          <p:nvPr>
            <p:ph type="title"/>
          </p:nvPr>
        </p:nvSpPr>
        <p:spPr/>
        <p:txBody>
          <a:bodyPr/>
          <a:lstStyle/>
          <a:p>
            <a:r>
              <a:rPr lang="en-IN" dirty="0"/>
              <a:t>Java 8 Stream</a:t>
            </a:r>
          </a:p>
        </p:txBody>
      </p:sp>
    </p:spTree>
    <p:extLst>
      <p:ext uri="{BB962C8B-B14F-4D97-AF65-F5344CB8AC3E}">
        <p14:creationId xmlns:p14="http://schemas.microsoft.com/office/powerpoint/2010/main" val="950584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172075"/>
          </a:xfrm>
        </p:spPr>
        <p:txBody>
          <a:bodyPr>
            <a:normAutofit/>
          </a:bodyPr>
          <a:lstStyle/>
          <a:p>
            <a:pPr marL="0" indent="0">
              <a:buNone/>
            </a:pPr>
            <a:r>
              <a:rPr lang="en-US" sz="1400" dirty="0"/>
              <a:t>// count number of products based on the filter  </a:t>
            </a:r>
          </a:p>
          <a:p>
            <a:pPr marL="0" indent="0">
              <a:buNone/>
            </a:pPr>
            <a:r>
              <a:rPr lang="en-US" sz="1400" dirty="0"/>
              <a:t>        </a:t>
            </a:r>
            <a:r>
              <a:rPr lang="en-US" sz="1400" b="1" dirty="0"/>
              <a:t>long</a:t>
            </a:r>
            <a:r>
              <a:rPr lang="en-US" sz="1400" dirty="0"/>
              <a:t> count = </a:t>
            </a:r>
            <a:r>
              <a:rPr lang="en-US" sz="1400" dirty="0" err="1"/>
              <a:t>productsList.stream</a:t>
            </a:r>
            <a:r>
              <a:rPr lang="en-US" sz="1400" dirty="0"/>
              <a:t>()  </a:t>
            </a:r>
          </a:p>
          <a:p>
            <a:pPr marL="0" indent="0">
              <a:buNone/>
            </a:pPr>
            <a:r>
              <a:rPr lang="en-US" sz="1400" dirty="0"/>
              <a:t>                    .filter(product-&gt;</a:t>
            </a:r>
            <a:r>
              <a:rPr lang="en-US" sz="1400" dirty="0" err="1"/>
              <a:t>product.price</a:t>
            </a:r>
            <a:r>
              <a:rPr lang="en-US" sz="1400" dirty="0"/>
              <a:t>&lt;30000)  </a:t>
            </a:r>
          </a:p>
          <a:p>
            <a:pPr marL="0" indent="0">
              <a:buNone/>
            </a:pPr>
            <a:r>
              <a:rPr lang="en-US" sz="1400" dirty="0"/>
              <a:t>                    .count();  </a:t>
            </a:r>
          </a:p>
          <a:p>
            <a:pPr marL="0" indent="0">
              <a:buNone/>
            </a:pPr>
            <a:r>
              <a:rPr lang="en-IN" sz="1400" dirty="0"/>
              <a:t>// Converting Product List into a Map  </a:t>
            </a:r>
          </a:p>
          <a:p>
            <a:pPr marL="0" indent="0">
              <a:buNone/>
            </a:pPr>
            <a:r>
              <a:rPr lang="en-IN" sz="1400" dirty="0"/>
              <a:t>        Map&lt;</a:t>
            </a:r>
            <a:r>
              <a:rPr lang="en-IN" sz="1400" dirty="0" err="1"/>
              <a:t>Integer,String</a:t>
            </a:r>
            <a:r>
              <a:rPr lang="en-IN" sz="1400" dirty="0"/>
              <a:t>&gt; </a:t>
            </a:r>
            <a:r>
              <a:rPr lang="en-IN" sz="1400" dirty="0" err="1"/>
              <a:t>productPriceMap</a:t>
            </a:r>
            <a:r>
              <a:rPr lang="en-IN" sz="1400" dirty="0"/>
              <a:t> =   </a:t>
            </a:r>
          </a:p>
          <a:p>
            <a:pPr marL="0" indent="0">
              <a:buNone/>
            </a:pPr>
            <a:r>
              <a:rPr lang="en-IN" sz="1400" dirty="0"/>
              <a:t>            </a:t>
            </a:r>
            <a:r>
              <a:rPr lang="en-IN" sz="1400" dirty="0" err="1"/>
              <a:t>productsList.stream</a:t>
            </a:r>
            <a:r>
              <a:rPr lang="en-IN" sz="1400" dirty="0"/>
              <a:t>()  </a:t>
            </a:r>
          </a:p>
          <a:p>
            <a:pPr marL="0" indent="0">
              <a:buNone/>
            </a:pPr>
            <a:r>
              <a:rPr lang="en-IN" sz="1400" dirty="0"/>
              <a:t>                        .collect(</a:t>
            </a:r>
            <a:r>
              <a:rPr lang="en-IN" sz="1400" dirty="0" err="1"/>
              <a:t>Collectors.toMap</a:t>
            </a:r>
            <a:r>
              <a:rPr lang="en-IN" sz="1400" dirty="0"/>
              <a:t>(p-&gt;p.id, p-&gt;p.name));  </a:t>
            </a:r>
          </a:p>
          <a:p>
            <a:pPr marL="0" indent="0">
              <a:buNone/>
            </a:pPr>
            <a:endParaRPr lang="en-IN" sz="1400" dirty="0"/>
          </a:p>
          <a:p>
            <a:pPr marL="0" indent="0">
              <a:buNone/>
            </a:pPr>
            <a:r>
              <a:rPr lang="en-IN" sz="1400" dirty="0"/>
              <a:t>               List&lt;Float&gt; </a:t>
            </a:r>
            <a:r>
              <a:rPr lang="en-IN" sz="1400" dirty="0" err="1"/>
              <a:t>productPriceList</a:t>
            </a:r>
            <a:r>
              <a:rPr lang="en-IN" sz="1400" dirty="0"/>
              <a:t> =   </a:t>
            </a:r>
          </a:p>
          <a:p>
            <a:pPr marL="0" indent="0">
              <a:buNone/>
            </a:pPr>
            <a:r>
              <a:rPr lang="en-IN" sz="1400" dirty="0"/>
              <a:t>                </a:t>
            </a:r>
            <a:r>
              <a:rPr lang="en-IN" sz="1400" dirty="0" err="1"/>
              <a:t>productsList.stream</a:t>
            </a:r>
            <a:r>
              <a:rPr lang="en-IN" sz="1400" dirty="0"/>
              <a:t>()  </a:t>
            </a:r>
          </a:p>
          <a:p>
            <a:pPr marL="0" indent="0">
              <a:buNone/>
            </a:pPr>
            <a:r>
              <a:rPr lang="en-IN" sz="1400" dirty="0"/>
              <a:t>                            .filter(p -&gt; </a:t>
            </a:r>
            <a:r>
              <a:rPr lang="en-IN" sz="1400" dirty="0" err="1"/>
              <a:t>p.price</a:t>
            </a:r>
            <a:r>
              <a:rPr lang="en-IN" sz="1400" dirty="0"/>
              <a:t> &gt; 30000) // filtering data  </a:t>
            </a:r>
          </a:p>
          <a:p>
            <a:pPr marL="0" indent="0">
              <a:buNone/>
            </a:pPr>
            <a:r>
              <a:rPr lang="en-IN" sz="1400" dirty="0"/>
              <a:t>                            .map(Product::</a:t>
            </a:r>
            <a:r>
              <a:rPr lang="en-IN" sz="1400" dirty="0" err="1"/>
              <a:t>getPrice</a:t>
            </a:r>
            <a:r>
              <a:rPr lang="en-IN" sz="1400" dirty="0"/>
              <a:t>)         // fetching price by referring </a:t>
            </a:r>
            <a:r>
              <a:rPr lang="en-IN" sz="1400" dirty="0" err="1"/>
              <a:t>getPrice</a:t>
            </a:r>
            <a:r>
              <a:rPr lang="en-IN" sz="1400" dirty="0"/>
              <a:t> method  </a:t>
            </a:r>
          </a:p>
          <a:p>
            <a:pPr marL="0" indent="0">
              <a:buNone/>
            </a:pPr>
            <a:r>
              <a:rPr lang="en-IN" sz="1400" dirty="0"/>
              <a:t>                            .collect(</a:t>
            </a:r>
            <a:r>
              <a:rPr lang="en-IN" sz="1400" dirty="0" err="1"/>
              <a:t>Collectors.toList</a:t>
            </a:r>
            <a:r>
              <a:rPr lang="en-IN" sz="1400" dirty="0"/>
              <a:t>());  // collecting as list </a:t>
            </a:r>
          </a:p>
          <a:p>
            <a:pPr marL="0" indent="0">
              <a:buNone/>
            </a:pPr>
            <a:endParaRPr lang="en-US" sz="1400" dirty="0"/>
          </a:p>
        </p:txBody>
      </p:sp>
      <p:sp>
        <p:nvSpPr>
          <p:cNvPr id="3" name="Title 2"/>
          <p:cNvSpPr>
            <a:spLocks noGrp="1"/>
          </p:cNvSpPr>
          <p:nvPr>
            <p:ph type="title"/>
          </p:nvPr>
        </p:nvSpPr>
        <p:spPr/>
        <p:txBody>
          <a:bodyPr/>
          <a:lstStyle/>
          <a:p>
            <a:r>
              <a:rPr lang="en-IN" dirty="0"/>
              <a:t>Java 8 Stream</a:t>
            </a:r>
          </a:p>
        </p:txBody>
      </p:sp>
    </p:spTree>
    <p:extLst>
      <p:ext uri="{BB962C8B-B14F-4D97-AF65-F5344CB8AC3E}">
        <p14:creationId xmlns:p14="http://schemas.microsoft.com/office/powerpoint/2010/main" val="4004903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Streams</a:t>
            </a:r>
          </a:p>
        </p:txBody>
      </p:sp>
      <p:sp>
        <p:nvSpPr>
          <p:cNvPr id="4" name="AutoShape 2" descr="Fig. 1: Sequential vs. Parallel Streams in Java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53A256B7-5089-4D35-A6F3-A74CE6F653D5}"/>
              </a:ext>
            </a:extLst>
          </p:cNvPr>
          <p:cNvPicPr>
            <a:picLocks noChangeAspect="1"/>
          </p:cNvPicPr>
          <p:nvPr/>
        </p:nvPicPr>
        <p:blipFill>
          <a:blip r:embed="rId2"/>
          <a:stretch>
            <a:fillRect/>
          </a:stretch>
        </p:blipFill>
        <p:spPr>
          <a:xfrm>
            <a:off x="1045029" y="1424473"/>
            <a:ext cx="6772275" cy="5143500"/>
          </a:xfrm>
          <a:prstGeom prst="rect">
            <a:avLst/>
          </a:prstGeom>
        </p:spPr>
      </p:pic>
    </p:spTree>
    <p:extLst>
      <p:ext uri="{BB962C8B-B14F-4D97-AF65-F5344CB8AC3E}">
        <p14:creationId xmlns:p14="http://schemas.microsoft.com/office/powerpoint/2010/main" val="1199714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Parallel Streams</a:t>
            </a:r>
          </a:p>
        </p:txBody>
      </p:sp>
      <p:sp>
        <p:nvSpPr>
          <p:cNvPr id="4" name="AutoShape 2" descr="Fig. 1: Sequential vs. Parallel Streams in Java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50F6159-C27D-4108-8FB1-C5A3A01BE7C9}"/>
              </a:ext>
            </a:extLst>
          </p:cNvPr>
          <p:cNvPicPr>
            <a:picLocks noChangeAspect="1"/>
          </p:cNvPicPr>
          <p:nvPr/>
        </p:nvPicPr>
        <p:blipFill rotWithShape="1">
          <a:blip r:embed="rId2"/>
          <a:srcRect t="6121" b="8176"/>
          <a:stretch/>
        </p:blipFill>
        <p:spPr>
          <a:xfrm>
            <a:off x="155575" y="1536440"/>
            <a:ext cx="8851641" cy="4635760"/>
          </a:xfrm>
          <a:prstGeom prst="rect">
            <a:avLst/>
          </a:prstGeom>
        </p:spPr>
      </p:pic>
    </p:spTree>
    <p:extLst>
      <p:ext uri="{BB962C8B-B14F-4D97-AF65-F5344CB8AC3E}">
        <p14:creationId xmlns:p14="http://schemas.microsoft.com/office/powerpoint/2010/main" val="11057069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Parallel Streams</a:t>
            </a:r>
          </a:p>
        </p:txBody>
      </p:sp>
      <p:sp>
        <p:nvSpPr>
          <p:cNvPr id="4" name="AutoShape 2" descr="Fig. 1: Sequential vs. Parallel Streams in Java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C310918A-F398-48AF-9358-AAFB7D12232B}"/>
              </a:ext>
            </a:extLst>
          </p:cNvPr>
          <p:cNvPicPr>
            <a:picLocks noChangeAspect="1"/>
          </p:cNvPicPr>
          <p:nvPr/>
        </p:nvPicPr>
        <p:blipFill rotWithShape="1">
          <a:blip r:embed="rId2"/>
          <a:srcRect t="6665" b="7408"/>
          <a:stretch/>
        </p:blipFill>
        <p:spPr>
          <a:xfrm>
            <a:off x="0" y="1744824"/>
            <a:ext cx="9144000" cy="4655975"/>
          </a:xfrm>
          <a:prstGeom prst="rect">
            <a:avLst/>
          </a:prstGeom>
        </p:spPr>
      </p:pic>
    </p:spTree>
    <p:extLst>
      <p:ext uri="{BB962C8B-B14F-4D97-AF65-F5344CB8AC3E}">
        <p14:creationId xmlns:p14="http://schemas.microsoft.com/office/powerpoint/2010/main" val="32557629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97310F-748D-4230-92AD-03C1C173CB3D}"/>
              </a:ext>
            </a:extLst>
          </p:cNvPr>
          <p:cNvSpPr>
            <a:spLocks noGrp="1"/>
          </p:cNvSpPr>
          <p:nvPr>
            <p:ph sz="quarter" idx="12"/>
          </p:nvPr>
        </p:nvSpPr>
        <p:spPr/>
        <p:txBody>
          <a:bodyPr>
            <a:normAutofit fontScale="92500" lnSpcReduction="10000"/>
          </a:bodyPr>
          <a:lstStyle/>
          <a:p>
            <a:r>
              <a:rPr lang="en-US" dirty="0"/>
              <a:t>The fork/join framework was designed to speed up the execution of tasks that can be divided into other smaller subtasks, executing them in parallel and then combining their results to get a single one.</a:t>
            </a:r>
          </a:p>
          <a:p>
            <a:r>
              <a:rPr lang="en-US" dirty="0"/>
              <a:t>For this reason, the subtasks must be independent of each other and the operations must be stateless, making this framework not be the best solution for all problems.</a:t>
            </a:r>
          </a:p>
          <a:p>
            <a:r>
              <a:rPr lang="en-US" dirty="0"/>
              <a:t>Applying a divide and conquer principle, the framework recursively divides the task into smaller subtasks until a given threshold is reached. This is the fork part.</a:t>
            </a:r>
          </a:p>
          <a:p>
            <a:r>
              <a:rPr lang="en-US" dirty="0"/>
              <a:t>Then, the subtasks are processed independently and if they return a result, all the results are recursively combined into a single result. This is the join part.</a:t>
            </a:r>
            <a:endParaRPr lang="en-IN" dirty="0"/>
          </a:p>
        </p:txBody>
      </p:sp>
      <p:sp>
        <p:nvSpPr>
          <p:cNvPr id="3" name="Title 2">
            <a:extLst>
              <a:ext uri="{FF2B5EF4-FFF2-40B4-BE49-F238E27FC236}">
                <a16:creationId xmlns:a16="http://schemas.microsoft.com/office/drawing/2014/main" id="{1F8AC7D5-354E-4AB9-A6E0-94C3264D7C56}"/>
              </a:ext>
            </a:extLst>
          </p:cNvPr>
          <p:cNvSpPr>
            <a:spLocks noGrp="1"/>
          </p:cNvSpPr>
          <p:nvPr>
            <p:ph type="title"/>
          </p:nvPr>
        </p:nvSpPr>
        <p:spPr/>
        <p:txBody>
          <a:bodyPr/>
          <a:lstStyle/>
          <a:p>
            <a:r>
              <a:rPr lang="en-IN" dirty="0"/>
              <a:t>Fork Join Pool</a:t>
            </a:r>
          </a:p>
        </p:txBody>
      </p:sp>
    </p:spTree>
    <p:extLst>
      <p:ext uri="{BB962C8B-B14F-4D97-AF65-F5344CB8AC3E}">
        <p14:creationId xmlns:p14="http://schemas.microsoft.com/office/powerpoint/2010/main" val="2775735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AC7D5-354E-4AB9-A6E0-94C3264D7C56}"/>
              </a:ext>
            </a:extLst>
          </p:cNvPr>
          <p:cNvSpPr>
            <a:spLocks noGrp="1"/>
          </p:cNvSpPr>
          <p:nvPr>
            <p:ph type="title"/>
          </p:nvPr>
        </p:nvSpPr>
        <p:spPr/>
        <p:txBody>
          <a:bodyPr/>
          <a:lstStyle/>
          <a:p>
            <a:r>
              <a:rPr lang="en-IN" dirty="0"/>
              <a:t>Fork Join Pool</a:t>
            </a:r>
          </a:p>
        </p:txBody>
      </p:sp>
      <p:pic>
        <p:nvPicPr>
          <p:cNvPr id="7170" name="Picture 2" descr="fork-join">
            <a:extLst>
              <a:ext uri="{FF2B5EF4-FFF2-40B4-BE49-F238E27FC236}">
                <a16:creationId xmlns:a16="http://schemas.microsoft.com/office/drawing/2014/main" id="{8562B4E4-29FA-4A70-824E-66A58C494FA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7578" y="1397544"/>
            <a:ext cx="6934200" cy="529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44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68FD25-B958-4C30-A86D-2B46521BAF80}"/>
              </a:ext>
            </a:extLst>
          </p:cNvPr>
          <p:cNvSpPr>
            <a:spLocks noGrp="1"/>
          </p:cNvSpPr>
          <p:nvPr>
            <p:ph sz="quarter" idx="12"/>
          </p:nvPr>
        </p:nvSpPr>
        <p:spPr/>
        <p:txBody>
          <a:bodyPr>
            <a:normAutofit fontScale="92500" lnSpcReduction="10000"/>
          </a:bodyPr>
          <a:lstStyle/>
          <a:p>
            <a:r>
              <a:rPr lang="en-US" dirty="0"/>
              <a:t>To execution the tasks in parallel, the framework uses a pool of threads, with a number of threads equal to the number of processors available to the Java Virtual Machine (JVM) by default.</a:t>
            </a:r>
          </a:p>
          <a:p>
            <a:r>
              <a:rPr lang="en-US" dirty="0"/>
              <a:t>Each thread has its own double-ended queue (deque) to store the tasks that will execute.</a:t>
            </a:r>
          </a:p>
          <a:p>
            <a:r>
              <a:rPr lang="en-US" dirty="0"/>
              <a:t>A deque is a type of queue that supports adding or removing elements from either the front (head) or the back (tail). This allows two things:</a:t>
            </a:r>
          </a:p>
          <a:p>
            <a:pPr lvl="1"/>
            <a:r>
              <a:rPr lang="en-US" dirty="0"/>
              <a:t>A thread can execute only one task at a time (the task at the head of its deque).</a:t>
            </a:r>
          </a:p>
          <a:p>
            <a:pPr lvl="1"/>
            <a:r>
              <a:rPr lang="en-US" dirty="0"/>
              <a:t>A work-stealing algorithm s implemented to balance the thread’s workload.</a:t>
            </a:r>
            <a:endParaRPr lang="en-IN" dirty="0"/>
          </a:p>
        </p:txBody>
      </p:sp>
      <p:sp>
        <p:nvSpPr>
          <p:cNvPr id="3" name="Title 2">
            <a:extLst>
              <a:ext uri="{FF2B5EF4-FFF2-40B4-BE49-F238E27FC236}">
                <a16:creationId xmlns:a16="http://schemas.microsoft.com/office/drawing/2014/main" id="{1F8AC7D5-354E-4AB9-A6E0-94C3264D7C56}"/>
              </a:ext>
            </a:extLst>
          </p:cNvPr>
          <p:cNvSpPr>
            <a:spLocks noGrp="1"/>
          </p:cNvSpPr>
          <p:nvPr>
            <p:ph type="title"/>
          </p:nvPr>
        </p:nvSpPr>
        <p:spPr/>
        <p:txBody>
          <a:bodyPr/>
          <a:lstStyle/>
          <a:p>
            <a:r>
              <a:rPr lang="en-IN" dirty="0"/>
              <a:t>Fork Join Pool</a:t>
            </a:r>
          </a:p>
        </p:txBody>
      </p:sp>
    </p:spTree>
    <p:extLst>
      <p:ext uri="{BB962C8B-B14F-4D97-AF65-F5344CB8AC3E}">
        <p14:creationId xmlns:p14="http://schemas.microsoft.com/office/powerpoint/2010/main" val="35300446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68FD25-B958-4C30-A86D-2B46521BAF80}"/>
              </a:ext>
            </a:extLst>
          </p:cNvPr>
          <p:cNvSpPr>
            <a:spLocks noGrp="1"/>
          </p:cNvSpPr>
          <p:nvPr>
            <p:ph sz="quarter" idx="12"/>
          </p:nvPr>
        </p:nvSpPr>
        <p:spPr/>
        <p:txBody>
          <a:bodyPr>
            <a:normAutofit/>
          </a:bodyPr>
          <a:lstStyle/>
          <a:p>
            <a:r>
              <a:rPr lang="en-US" dirty="0"/>
              <a:t>With the work-stealing algorithm, threads that run out of tasks to process can steal tasks from other threads that are still busy (by removing tasks from the tail of their deque).</a:t>
            </a:r>
          </a:p>
          <a:p>
            <a:r>
              <a:rPr lang="en-US" dirty="0"/>
              <a:t>This approach makes processing more efficient by increasing throughput when there are many tasks to process or when one task diverges into many subtasks.</a:t>
            </a:r>
            <a:endParaRPr lang="en-IN" dirty="0"/>
          </a:p>
        </p:txBody>
      </p:sp>
      <p:sp>
        <p:nvSpPr>
          <p:cNvPr id="3" name="Title 2">
            <a:extLst>
              <a:ext uri="{FF2B5EF4-FFF2-40B4-BE49-F238E27FC236}">
                <a16:creationId xmlns:a16="http://schemas.microsoft.com/office/drawing/2014/main" id="{1F8AC7D5-354E-4AB9-A6E0-94C3264D7C56}"/>
              </a:ext>
            </a:extLst>
          </p:cNvPr>
          <p:cNvSpPr>
            <a:spLocks noGrp="1"/>
          </p:cNvSpPr>
          <p:nvPr>
            <p:ph type="title"/>
          </p:nvPr>
        </p:nvSpPr>
        <p:spPr/>
        <p:txBody>
          <a:bodyPr/>
          <a:lstStyle/>
          <a:p>
            <a:r>
              <a:rPr lang="en-IN" dirty="0"/>
              <a:t>Fork Join Pool</a:t>
            </a:r>
          </a:p>
        </p:txBody>
      </p:sp>
    </p:spTree>
    <p:extLst>
      <p:ext uri="{BB962C8B-B14F-4D97-AF65-F5344CB8AC3E}">
        <p14:creationId xmlns:p14="http://schemas.microsoft.com/office/powerpoint/2010/main" val="19015242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AC7D5-354E-4AB9-A6E0-94C3264D7C56}"/>
              </a:ext>
            </a:extLst>
          </p:cNvPr>
          <p:cNvSpPr>
            <a:spLocks noGrp="1"/>
          </p:cNvSpPr>
          <p:nvPr>
            <p:ph type="title"/>
          </p:nvPr>
        </p:nvSpPr>
        <p:spPr/>
        <p:txBody>
          <a:bodyPr/>
          <a:lstStyle/>
          <a:p>
            <a:r>
              <a:rPr lang="en-IN" dirty="0"/>
              <a:t>Fork Join Pool</a:t>
            </a:r>
          </a:p>
        </p:txBody>
      </p:sp>
      <p:sp>
        <p:nvSpPr>
          <p:cNvPr id="6" name="AutoShape 2" descr="Fork join pool">
            <a:extLst>
              <a:ext uri="{FF2B5EF4-FFF2-40B4-BE49-F238E27FC236}">
                <a16:creationId xmlns:a16="http://schemas.microsoft.com/office/drawing/2014/main" id="{EC3B4329-3414-4FDD-BCA3-82F179C4311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Fork join pool">
            <a:extLst>
              <a:ext uri="{FF2B5EF4-FFF2-40B4-BE49-F238E27FC236}">
                <a16:creationId xmlns:a16="http://schemas.microsoft.com/office/drawing/2014/main" id="{7E15A26C-FF23-4358-90F3-E64738E0F674}"/>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Fork join pool">
            <a:extLst>
              <a:ext uri="{FF2B5EF4-FFF2-40B4-BE49-F238E27FC236}">
                <a16:creationId xmlns:a16="http://schemas.microsoft.com/office/drawing/2014/main" id="{C379EABA-CFE0-4453-8437-ED0C8FC6E270}"/>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A1F0B10E-D5AF-4AA7-BA07-05B9D5075BC5}"/>
              </a:ext>
            </a:extLst>
          </p:cNvPr>
          <p:cNvPicPr>
            <a:picLocks noChangeAspect="1"/>
          </p:cNvPicPr>
          <p:nvPr/>
        </p:nvPicPr>
        <p:blipFill rotWithShape="1">
          <a:blip r:embed="rId2"/>
          <a:srcRect l="34166" t="26297" r="20000" b="24814"/>
          <a:stretch/>
        </p:blipFill>
        <p:spPr>
          <a:xfrm>
            <a:off x="609600" y="1447800"/>
            <a:ext cx="7823718" cy="4694231"/>
          </a:xfrm>
          <a:prstGeom prst="rect">
            <a:avLst/>
          </a:prstGeom>
        </p:spPr>
      </p:pic>
    </p:spTree>
    <p:extLst>
      <p:ext uri="{BB962C8B-B14F-4D97-AF65-F5344CB8AC3E}">
        <p14:creationId xmlns:p14="http://schemas.microsoft.com/office/powerpoint/2010/main" val="3324799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lambda expression is essentially an anonymous function with three main parts:</a:t>
            </a:r>
          </a:p>
          <a:p>
            <a:r>
              <a:rPr lang="en-US" dirty="0"/>
              <a:t>Parameter List: Specifies the parameters for the lambda.</a:t>
            </a:r>
          </a:p>
          <a:p>
            <a:r>
              <a:rPr lang="en-US" dirty="0"/>
              <a:t>Arrow Token (-&gt;): Separates parameters from the body.</a:t>
            </a:r>
          </a:p>
          <a:p>
            <a:r>
              <a:rPr lang="en-US" dirty="0"/>
              <a:t>Body: Contains the code to execute, which can be a single expression or a block of code.</a:t>
            </a:r>
            <a:endParaRPr lang="en-IN" dirty="0"/>
          </a:p>
        </p:txBody>
      </p:sp>
      <p:sp>
        <p:nvSpPr>
          <p:cNvPr id="3" name="Title 2"/>
          <p:cNvSpPr>
            <a:spLocks noGrp="1"/>
          </p:cNvSpPr>
          <p:nvPr>
            <p:ph type="title"/>
          </p:nvPr>
        </p:nvSpPr>
        <p:spPr/>
        <p:txBody>
          <a:bodyPr/>
          <a:lstStyle/>
          <a:p>
            <a:r>
              <a:rPr lang="en-US" b="0" dirty="0"/>
              <a:t>Syntax of a Lambda Expression</a:t>
            </a:r>
            <a:br>
              <a:rPr lang="en-IN" b="0" dirty="0"/>
            </a:br>
            <a:endParaRPr lang="en-IN" dirty="0"/>
          </a:p>
        </p:txBody>
      </p:sp>
    </p:spTree>
    <p:extLst>
      <p:ext uri="{BB962C8B-B14F-4D97-AF65-F5344CB8AC3E}">
        <p14:creationId xmlns:p14="http://schemas.microsoft.com/office/powerpoint/2010/main" val="7551741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DE0E05-2EF4-C82F-6B32-FA588AAEA07A}"/>
              </a:ext>
            </a:extLst>
          </p:cNvPr>
          <p:cNvSpPr>
            <a:spLocks noGrp="1"/>
          </p:cNvSpPr>
          <p:nvPr>
            <p:ph type="title"/>
          </p:nvPr>
        </p:nvSpPr>
        <p:spPr/>
        <p:txBody>
          <a:bodyPr/>
          <a:lstStyle/>
          <a:p>
            <a:r>
              <a:rPr lang="en-IN" dirty="0"/>
              <a:t>Parallel Streams</a:t>
            </a:r>
          </a:p>
        </p:txBody>
      </p:sp>
      <p:pic>
        <p:nvPicPr>
          <p:cNvPr id="5" name="Picture 4">
            <a:extLst>
              <a:ext uri="{FF2B5EF4-FFF2-40B4-BE49-F238E27FC236}">
                <a16:creationId xmlns:a16="http://schemas.microsoft.com/office/drawing/2014/main" id="{5D555CF8-583E-1A4F-33EE-A0BECEB17B9B}"/>
              </a:ext>
            </a:extLst>
          </p:cNvPr>
          <p:cNvPicPr>
            <a:picLocks noChangeAspect="1"/>
          </p:cNvPicPr>
          <p:nvPr/>
        </p:nvPicPr>
        <p:blipFill>
          <a:blip r:embed="rId2"/>
          <a:stretch>
            <a:fillRect/>
          </a:stretch>
        </p:blipFill>
        <p:spPr>
          <a:xfrm>
            <a:off x="461035" y="1752600"/>
            <a:ext cx="8593627" cy="3611814"/>
          </a:xfrm>
          <a:prstGeom prst="rect">
            <a:avLst/>
          </a:prstGeom>
        </p:spPr>
      </p:pic>
    </p:spTree>
    <p:extLst>
      <p:ext uri="{BB962C8B-B14F-4D97-AF65-F5344CB8AC3E}">
        <p14:creationId xmlns:p14="http://schemas.microsoft.com/office/powerpoint/2010/main" val="1566266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89E6A-0A2E-47FF-5CDF-1B9D96872E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07751E-12FA-5428-D198-737A5D4B7D74}"/>
              </a:ext>
            </a:extLst>
          </p:cNvPr>
          <p:cNvSpPr>
            <a:spLocks noGrp="1"/>
          </p:cNvSpPr>
          <p:nvPr>
            <p:ph type="title"/>
          </p:nvPr>
        </p:nvSpPr>
        <p:spPr/>
        <p:txBody>
          <a:bodyPr/>
          <a:lstStyle/>
          <a:p>
            <a:r>
              <a:rPr lang="en-IN" dirty="0"/>
              <a:t>Parallel Streams</a:t>
            </a:r>
          </a:p>
        </p:txBody>
      </p:sp>
      <p:pic>
        <p:nvPicPr>
          <p:cNvPr id="4" name="Picture 3">
            <a:extLst>
              <a:ext uri="{FF2B5EF4-FFF2-40B4-BE49-F238E27FC236}">
                <a16:creationId xmlns:a16="http://schemas.microsoft.com/office/drawing/2014/main" id="{786868DB-EB40-14B8-BEF0-16938435E629}"/>
              </a:ext>
            </a:extLst>
          </p:cNvPr>
          <p:cNvPicPr>
            <a:picLocks noChangeAspect="1"/>
          </p:cNvPicPr>
          <p:nvPr/>
        </p:nvPicPr>
        <p:blipFill>
          <a:blip r:embed="rId2"/>
          <a:stretch>
            <a:fillRect/>
          </a:stretch>
        </p:blipFill>
        <p:spPr>
          <a:xfrm>
            <a:off x="461035" y="1571365"/>
            <a:ext cx="8437139" cy="4563777"/>
          </a:xfrm>
          <a:prstGeom prst="rect">
            <a:avLst/>
          </a:prstGeom>
        </p:spPr>
      </p:pic>
    </p:spTree>
    <p:extLst>
      <p:ext uri="{BB962C8B-B14F-4D97-AF65-F5344CB8AC3E}">
        <p14:creationId xmlns:p14="http://schemas.microsoft.com/office/powerpoint/2010/main" val="3607476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They allow functional programming style using bindings.</a:t>
            </a:r>
          </a:p>
          <a:p>
            <a:r>
              <a:rPr lang="en-US" dirty="0"/>
              <a:t>They allow for better performance by removing iteration. Iteration occurs with evaluation. With streams, we can bind dozens of functions </a:t>
            </a:r>
            <a:r>
              <a:rPr lang="en-US" b="1" dirty="0"/>
              <a:t>without iterating</a:t>
            </a:r>
            <a:r>
              <a:rPr lang="en-US" dirty="0"/>
              <a:t>.</a:t>
            </a:r>
          </a:p>
          <a:p>
            <a:r>
              <a:rPr lang="en-US" dirty="0"/>
              <a:t>They allow easy parallelization for task including long waits.</a:t>
            </a:r>
          </a:p>
          <a:p>
            <a:r>
              <a:rPr lang="en-US" dirty="0"/>
              <a:t>Streams may be infinite (since they are lazy). Functions may be bound to infinite streams without problem. Upon evaluation, there must be some way to make them finite. This is often done through a short circuiting operation.</a:t>
            </a:r>
          </a:p>
          <a:p>
            <a:endParaRPr lang="en-IN" dirty="0"/>
          </a:p>
        </p:txBody>
      </p:sp>
      <p:sp>
        <p:nvSpPr>
          <p:cNvPr id="3" name="Title 2"/>
          <p:cNvSpPr>
            <a:spLocks noGrp="1"/>
          </p:cNvSpPr>
          <p:nvPr>
            <p:ph type="title"/>
          </p:nvPr>
        </p:nvSpPr>
        <p:spPr/>
        <p:txBody>
          <a:bodyPr/>
          <a:lstStyle/>
          <a:p>
            <a:r>
              <a:rPr lang="en-US" dirty="0"/>
              <a:t>What streams are good for</a:t>
            </a:r>
            <a:endParaRPr lang="en-IN" dirty="0"/>
          </a:p>
        </p:txBody>
      </p:sp>
    </p:spTree>
    <p:extLst>
      <p:ext uri="{BB962C8B-B14F-4D97-AF65-F5344CB8AC3E}">
        <p14:creationId xmlns:p14="http://schemas.microsoft.com/office/powerpoint/2010/main" val="2302908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dirty="0"/>
              <a:t>They should be used when the output of the operation is not needed to be dependent on the order of elements present in source collection (i.e. on which the stream is created)</a:t>
            </a:r>
          </a:p>
          <a:p>
            <a:pPr fontAlgn="base"/>
            <a:r>
              <a:rPr lang="en-US" dirty="0"/>
              <a:t>Parallel Streams can be used in case of aggregate functions</a:t>
            </a:r>
          </a:p>
          <a:p>
            <a:pPr fontAlgn="base"/>
            <a:r>
              <a:rPr lang="en-US" dirty="0"/>
              <a:t>Parallel Streams quickly iterate over the large-sized collections</a:t>
            </a:r>
          </a:p>
          <a:p>
            <a:pPr fontAlgn="base"/>
            <a:r>
              <a:rPr lang="en-US" dirty="0"/>
              <a:t>Parallel Streams can be used if developers have performance implications with the Sequential Streams</a:t>
            </a:r>
          </a:p>
          <a:p>
            <a:pPr fontAlgn="base"/>
            <a:r>
              <a:rPr lang="en-US" dirty="0"/>
              <a:t>If the environment is not multi-threaded, then Parallel Stream creates thread and can affect the new requests coming in</a:t>
            </a:r>
          </a:p>
        </p:txBody>
      </p:sp>
      <p:sp>
        <p:nvSpPr>
          <p:cNvPr id="3" name="Title 2"/>
          <p:cNvSpPr>
            <a:spLocks noGrp="1"/>
          </p:cNvSpPr>
          <p:nvPr>
            <p:ph type="title"/>
          </p:nvPr>
        </p:nvSpPr>
        <p:spPr/>
        <p:txBody>
          <a:bodyPr anchor="ctr">
            <a:normAutofit fontScale="90000"/>
          </a:bodyPr>
          <a:lstStyle/>
          <a:p>
            <a:br>
              <a:rPr lang="en-US" b="0" dirty="0"/>
            </a:br>
            <a:br>
              <a:rPr lang="en-US" b="0" dirty="0"/>
            </a:br>
            <a:r>
              <a:rPr lang="en-US" b="0" dirty="0"/>
              <a:t>When to use Parallel Streams?</a:t>
            </a:r>
            <a:br>
              <a:rPr lang="en-US" dirty="0"/>
            </a:br>
            <a:endParaRPr lang="en-IN" dirty="0"/>
          </a:p>
        </p:txBody>
      </p:sp>
    </p:spTree>
    <p:extLst>
      <p:ext uri="{BB962C8B-B14F-4D97-AF65-F5344CB8AC3E}">
        <p14:creationId xmlns:p14="http://schemas.microsoft.com/office/powerpoint/2010/main" val="26276541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Streams should be used with high caution when processing intensive computation tasks. </a:t>
            </a:r>
          </a:p>
          <a:p>
            <a:r>
              <a:rPr lang="en-US" dirty="0"/>
              <a:t>In particular, by default, all parallel streams will use the same </a:t>
            </a:r>
            <a:r>
              <a:rPr lang="en-US" dirty="0" err="1"/>
              <a:t>ForkJoinPool</a:t>
            </a:r>
            <a:r>
              <a:rPr lang="en-US" dirty="0"/>
              <a:t>, configured to use as many threads as there are cores in the computer on which the program is running.</a:t>
            </a:r>
          </a:p>
          <a:p>
            <a:r>
              <a:rPr lang="en-US" dirty="0"/>
              <a:t>If evaluation of one parallel stream results in a very long running task, this may be split into as many long running sub-tasks that will be distributed to each thread in the pool. </a:t>
            </a:r>
          </a:p>
          <a:p>
            <a:r>
              <a:rPr lang="en-US" dirty="0"/>
              <a:t>From there, no other parallel stream can be processed because all threads will be occupied.</a:t>
            </a:r>
            <a:endParaRPr lang="en-IN" dirty="0"/>
          </a:p>
        </p:txBody>
      </p:sp>
      <p:sp>
        <p:nvSpPr>
          <p:cNvPr id="3" name="Title 2"/>
          <p:cNvSpPr>
            <a:spLocks noGrp="1"/>
          </p:cNvSpPr>
          <p:nvPr>
            <p:ph type="title"/>
          </p:nvPr>
        </p:nvSpPr>
        <p:spPr/>
        <p:txBody>
          <a:bodyPr/>
          <a:lstStyle/>
          <a:p>
            <a:r>
              <a:rPr lang="en-US" dirty="0"/>
              <a:t>What streams are not good for</a:t>
            </a:r>
            <a:br>
              <a:rPr lang="en-US" dirty="0"/>
            </a:br>
            <a:endParaRPr lang="en-IN" dirty="0"/>
          </a:p>
        </p:txBody>
      </p:sp>
    </p:spTree>
    <p:extLst>
      <p:ext uri="{BB962C8B-B14F-4D97-AF65-F5344CB8AC3E}">
        <p14:creationId xmlns:p14="http://schemas.microsoft.com/office/powerpoint/2010/main" val="31725728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53E68C-2EB2-4845-9CEF-54A47A01B456}"/>
              </a:ext>
            </a:extLst>
          </p:cNvPr>
          <p:cNvSpPr>
            <a:spLocks noGrp="1"/>
          </p:cNvSpPr>
          <p:nvPr>
            <p:ph sz="quarter" idx="12"/>
          </p:nvPr>
        </p:nvSpPr>
        <p:spPr/>
        <p:txBody>
          <a:bodyPr>
            <a:normAutofit/>
          </a:bodyPr>
          <a:lstStyle/>
          <a:p>
            <a:r>
              <a:rPr lang="en-US" dirty="0"/>
              <a:t>Parallel streams to increase the performance of a time-consuming save file tasks.</a:t>
            </a:r>
          </a:p>
          <a:p>
            <a:r>
              <a:rPr lang="en-US" dirty="0"/>
              <a:t>This Java code will generate 10,000 random employees and save into 10,000 files, each employee save into a </a:t>
            </a:r>
            <a:r>
              <a:rPr lang="en-US"/>
              <a:t>file.</a:t>
            </a:r>
            <a:endParaRPr lang="en-US" dirty="0"/>
          </a:p>
          <a:p>
            <a:r>
              <a:rPr lang="en-US" dirty="0"/>
              <a:t>For normal stream, it takes 27-29 seconds.</a:t>
            </a:r>
          </a:p>
          <a:p>
            <a:r>
              <a:rPr lang="en-US" dirty="0"/>
              <a:t>For parallel stream, it takes 7-8 seconds.</a:t>
            </a:r>
          </a:p>
          <a:p>
            <a:r>
              <a:rPr lang="en-US" dirty="0"/>
              <a:t>P.S Tested with i7-7700, 16G RAM, </a:t>
            </a:r>
            <a:r>
              <a:rPr lang="en-US" dirty="0" err="1"/>
              <a:t>WIndows</a:t>
            </a:r>
            <a:r>
              <a:rPr lang="en-US" dirty="0"/>
              <a:t> 10</a:t>
            </a:r>
            <a:endParaRPr lang="en-IN" dirty="0"/>
          </a:p>
        </p:txBody>
      </p:sp>
      <p:sp>
        <p:nvSpPr>
          <p:cNvPr id="3" name="Title 2">
            <a:extLst>
              <a:ext uri="{FF2B5EF4-FFF2-40B4-BE49-F238E27FC236}">
                <a16:creationId xmlns:a16="http://schemas.microsoft.com/office/drawing/2014/main" id="{309E365C-A6EA-4FA9-B1C6-02CAEA5BA5F1}"/>
              </a:ext>
            </a:extLst>
          </p:cNvPr>
          <p:cNvSpPr>
            <a:spLocks noGrp="1"/>
          </p:cNvSpPr>
          <p:nvPr>
            <p:ph type="title"/>
          </p:nvPr>
        </p:nvSpPr>
        <p:spPr/>
        <p:txBody>
          <a:bodyPr/>
          <a:lstStyle/>
          <a:p>
            <a:r>
              <a:rPr lang="en-IN" dirty="0"/>
              <a:t>Case Study</a:t>
            </a:r>
          </a:p>
        </p:txBody>
      </p:sp>
    </p:spTree>
    <p:extLst>
      <p:ext uri="{BB962C8B-B14F-4D97-AF65-F5344CB8AC3E}">
        <p14:creationId xmlns:p14="http://schemas.microsoft.com/office/powerpoint/2010/main" val="36879767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A parallel stream has a much higher overhead compared to a sequential one. </a:t>
            </a:r>
          </a:p>
          <a:p>
            <a:pPr fontAlgn="base"/>
            <a:r>
              <a:rPr lang="en-US" dirty="0"/>
              <a:t>Coordinating the threads takes a significant amount of time. Use sequential streams by default and only consider parallel ones if you have a massive amount of items to process (or the processing of each item takes time and is parallelizable)</a:t>
            </a:r>
          </a:p>
          <a:p>
            <a:pPr fontAlgn="base"/>
            <a:r>
              <a:rPr lang="en-US" dirty="0"/>
              <a:t>parallelism also often exposes nondeterminism in the computation that is often hidden by sequential implementations;</a:t>
            </a:r>
          </a:p>
        </p:txBody>
      </p:sp>
      <p:sp>
        <p:nvSpPr>
          <p:cNvPr id="3" name="Title 2"/>
          <p:cNvSpPr>
            <a:spLocks noGrp="1"/>
          </p:cNvSpPr>
          <p:nvPr>
            <p:ph type="title"/>
          </p:nvPr>
        </p:nvSpPr>
        <p:spPr/>
        <p:txBody>
          <a:bodyPr/>
          <a:lstStyle/>
          <a:p>
            <a:r>
              <a:rPr lang="en-US" dirty="0"/>
              <a:t>What streams are not good for</a:t>
            </a:r>
            <a:br>
              <a:rPr lang="en-US" dirty="0"/>
            </a:br>
            <a:endParaRPr lang="en-IN" dirty="0"/>
          </a:p>
        </p:txBody>
      </p:sp>
    </p:spTree>
    <p:extLst>
      <p:ext uri="{BB962C8B-B14F-4D97-AF65-F5344CB8AC3E}">
        <p14:creationId xmlns:p14="http://schemas.microsoft.com/office/powerpoint/2010/main" val="136617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In reality, sometimes parallelism will speed up your computation, sometimes it will not, and sometimes it will even slow it down.</a:t>
            </a:r>
          </a:p>
          <a:p>
            <a:pPr fontAlgn="base"/>
            <a:r>
              <a:rPr lang="en-US" dirty="0"/>
              <a:t>It is best to develop first using sequential execution and then apply parallelism where (A) you know that there's actually benefit to increased performance and (B) that it will actually deliver increased performance. </a:t>
            </a:r>
          </a:p>
          <a:p>
            <a:pPr fontAlgn="base"/>
            <a:r>
              <a:rPr lang="en-US" dirty="0"/>
              <a:t>(A) is a business problem, not a technical one. If you are a performance expert, you'll usually be able to look at the code and determine (B), but the smart path is to measure. </a:t>
            </a:r>
          </a:p>
        </p:txBody>
      </p:sp>
      <p:sp>
        <p:nvSpPr>
          <p:cNvPr id="3" name="Title 2"/>
          <p:cNvSpPr>
            <a:spLocks noGrp="1"/>
          </p:cNvSpPr>
          <p:nvPr>
            <p:ph type="title"/>
          </p:nvPr>
        </p:nvSpPr>
        <p:spPr/>
        <p:txBody>
          <a:bodyPr/>
          <a:lstStyle/>
          <a:p>
            <a:r>
              <a:rPr lang="en-US" dirty="0"/>
              <a:t>What streams are not good for</a:t>
            </a:r>
            <a:br>
              <a:rPr lang="en-US" dirty="0"/>
            </a:br>
            <a:endParaRPr lang="en-IN" dirty="0"/>
          </a:p>
        </p:txBody>
      </p:sp>
    </p:spTree>
    <p:extLst>
      <p:ext uri="{BB962C8B-B14F-4D97-AF65-F5344CB8AC3E}">
        <p14:creationId xmlns:p14="http://schemas.microsoft.com/office/powerpoint/2010/main" val="760688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provides a class Base64 to deal with encryption.</a:t>
            </a:r>
          </a:p>
          <a:p>
            <a:r>
              <a:rPr lang="en-US" dirty="0"/>
              <a:t>You can encrypt and decrypt your data by using provided methods. </a:t>
            </a:r>
          </a:p>
          <a:p>
            <a:r>
              <a:rPr lang="en-US" dirty="0"/>
              <a:t>You need to import java.util.Base64 in your source file to use its methods.</a:t>
            </a:r>
          </a:p>
          <a:p>
            <a:r>
              <a:rPr lang="en-US" dirty="0"/>
              <a:t>This class provides three different encoders and decoders to encrypt information at each level.</a:t>
            </a:r>
          </a:p>
          <a:p>
            <a:endParaRPr lang="en-IN" dirty="0"/>
          </a:p>
        </p:txBody>
      </p:sp>
      <p:sp>
        <p:nvSpPr>
          <p:cNvPr id="3" name="Title 2"/>
          <p:cNvSpPr>
            <a:spLocks noGrp="1"/>
          </p:cNvSpPr>
          <p:nvPr>
            <p:ph type="title"/>
          </p:nvPr>
        </p:nvSpPr>
        <p:spPr/>
        <p:txBody>
          <a:bodyPr/>
          <a:lstStyle/>
          <a:p>
            <a:r>
              <a:rPr lang="en-IN" b="0" dirty="0"/>
              <a:t>Java Base64 Encode and Decode</a:t>
            </a:r>
            <a:br>
              <a:rPr lang="en-IN" b="0" dirty="0"/>
            </a:br>
            <a:endParaRPr lang="en-IN" dirty="0"/>
          </a:p>
        </p:txBody>
      </p:sp>
    </p:spTree>
    <p:extLst>
      <p:ext uri="{BB962C8B-B14F-4D97-AF65-F5344CB8AC3E}">
        <p14:creationId xmlns:p14="http://schemas.microsoft.com/office/powerpoint/2010/main" val="26732636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Basic Encoding and Decoding</a:t>
            </a:r>
          </a:p>
          <a:p>
            <a:r>
              <a:rPr lang="en-US" dirty="0"/>
              <a:t>It uses the Base64 alphabet specified by Java in RFC 4648 and RFC 2045 for encoding and decoding operations. </a:t>
            </a:r>
          </a:p>
          <a:p>
            <a:r>
              <a:rPr lang="en-US" dirty="0"/>
              <a:t>The encoder does not add any line separator character. The decoder rejects data that contains characters outside the base64 alphabet.</a:t>
            </a:r>
          </a:p>
          <a:p>
            <a:endParaRPr lang="en-IN" dirty="0"/>
          </a:p>
        </p:txBody>
      </p:sp>
      <p:sp>
        <p:nvSpPr>
          <p:cNvPr id="3" name="Title 2"/>
          <p:cNvSpPr>
            <a:spLocks noGrp="1"/>
          </p:cNvSpPr>
          <p:nvPr>
            <p:ph type="title"/>
          </p:nvPr>
        </p:nvSpPr>
        <p:spPr/>
        <p:txBody>
          <a:bodyPr/>
          <a:lstStyle/>
          <a:p>
            <a:r>
              <a:rPr lang="en-IN" b="0" dirty="0"/>
              <a:t>Java Base64 Encode and Decode</a:t>
            </a:r>
            <a:br>
              <a:rPr lang="en-IN" b="0" dirty="0"/>
            </a:br>
            <a:endParaRPr lang="en-IN" dirty="0"/>
          </a:p>
        </p:txBody>
      </p:sp>
    </p:spTree>
    <p:extLst>
      <p:ext uri="{BB962C8B-B14F-4D97-AF65-F5344CB8AC3E}">
        <p14:creationId xmlns:p14="http://schemas.microsoft.com/office/powerpoint/2010/main" val="4286616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9C155-A409-2663-B6F0-D895EE0A07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3FDF8C-6987-6ABF-F919-9C6838A46626}"/>
              </a:ext>
            </a:extLst>
          </p:cNvPr>
          <p:cNvSpPr>
            <a:spLocks noGrp="1"/>
          </p:cNvSpPr>
          <p:nvPr>
            <p:ph type="title"/>
          </p:nvPr>
        </p:nvSpPr>
        <p:spPr/>
        <p:txBody>
          <a:bodyPr/>
          <a:lstStyle/>
          <a:p>
            <a:r>
              <a:rPr lang="en-US" b="0" dirty="0"/>
              <a:t>Syntax of a Lambda Expression</a:t>
            </a:r>
            <a:br>
              <a:rPr lang="en-IN" b="0" dirty="0"/>
            </a:br>
            <a:endParaRPr lang="en-IN" dirty="0"/>
          </a:p>
        </p:txBody>
      </p:sp>
      <p:pic>
        <p:nvPicPr>
          <p:cNvPr id="7" name="Picture 6">
            <a:extLst>
              <a:ext uri="{FF2B5EF4-FFF2-40B4-BE49-F238E27FC236}">
                <a16:creationId xmlns:a16="http://schemas.microsoft.com/office/drawing/2014/main" id="{6B3BD213-39E9-0A8E-F16F-5790083DE198}"/>
              </a:ext>
            </a:extLst>
          </p:cNvPr>
          <p:cNvPicPr>
            <a:picLocks noChangeAspect="1"/>
          </p:cNvPicPr>
          <p:nvPr/>
        </p:nvPicPr>
        <p:blipFill>
          <a:blip r:embed="rId2"/>
          <a:stretch>
            <a:fillRect/>
          </a:stretch>
        </p:blipFill>
        <p:spPr>
          <a:xfrm>
            <a:off x="1066799" y="1849869"/>
            <a:ext cx="7136697" cy="3681629"/>
          </a:xfrm>
          <a:prstGeom prst="rect">
            <a:avLst/>
          </a:prstGeom>
        </p:spPr>
      </p:pic>
    </p:spTree>
    <p:extLst>
      <p:ext uri="{BB962C8B-B14F-4D97-AF65-F5344CB8AC3E}">
        <p14:creationId xmlns:p14="http://schemas.microsoft.com/office/powerpoint/2010/main" val="31145988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URL and Filename Encoding and Decoding</a:t>
            </a:r>
          </a:p>
          <a:p>
            <a:r>
              <a:rPr lang="en-US" dirty="0"/>
              <a:t>It uses the Base64 alphabet specified by Java in RFC 4648 for encoding and decoding operations. The encoder does not add any line separator character. The decoder rejects data that contains characters outside the base64 alphabet.</a:t>
            </a:r>
          </a:p>
          <a:p>
            <a:endParaRPr lang="en-IN" dirty="0"/>
          </a:p>
        </p:txBody>
      </p:sp>
      <p:sp>
        <p:nvSpPr>
          <p:cNvPr id="3" name="Title 2"/>
          <p:cNvSpPr>
            <a:spLocks noGrp="1"/>
          </p:cNvSpPr>
          <p:nvPr>
            <p:ph type="title"/>
          </p:nvPr>
        </p:nvSpPr>
        <p:spPr/>
        <p:txBody>
          <a:bodyPr/>
          <a:lstStyle/>
          <a:p>
            <a:r>
              <a:rPr lang="en-IN" b="0" dirty="0"/>
              <a:t>Java Base64 Encode and Decode</a:t>
            </a:r>
            <a:br>
              <a:rPr lang="en-IN" b="0" dirty="0"/>
            </a:br>
            <a:endParaRPr lang="en-IN" dirty="0"/>
          </a:p>
        </p:txBody>
      </p:sp>
    </p:spTree>
    <p:extLst>
      <p:ext uri="{BB962C8B-B14F-4D97-AF65-F5344CB8AC3E}">
        <p14:creationId xmlns:p14="http://schemas.microsoft.com/office/powerpoint/2010/main" val="9573743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Base64 Encode and Decode</a:t>
            </a:r>
            <a:br>
              <a:rPr lang="en-IN" b="0" dirty="0"/>
            </a:br>
            <a:endParaRPr lang="en-IN" dirty="0"/>
          </a:p>
        </p:txBody>
      </p:sp>
      <p:graphicFrame>
        <p:nvGraphicFramePr>
          <p:cNvPr id="7" name="Table 6"/>
          <p:cNvGraphicFramePr>
            <a:graphicFrameLocks noGrp="1"/>
          </p:cNvGraphicFramePr>
          <p:nvPr/>
        </p:nvGraphicFramePr>
        <p:xfrm>
          <a:off x="834358" y="2071211"/>
          <a:ext cx="7473696" cy="3444240"/>
        </p:xfrm>
        <a:graphic>
          <a:graphicData uri="http://schemas.openxmlformats.org/drawingml/2006/table">
            <a:tbl>
              <a:tblPr/>
              <a:tblGrid>
                <a:gridCol w="3736848">
                  <a:extLst>
                    <a:ext uri="{9D8B030D-6E8A-4147-A177-3AD203B41FA5}">
                      <a16:colId xmlns:a16="http://schemas.microsoft.com/office/drawing/2014/main" val="20000"/>
                    </a:ext>
                  </a:extLst>
                </a:gridCol>
                <a:gridCol w="3736848">
                  <a:extLst>
                    <a:ext uri="{9D8B030D-6E8A-4147-A177-3AD203B41FA5}">
                      <a16:colId xmlns:a16="http://schemas.microsoft.com/office/drawing/2014/main" val="20001"/>
                    </a:ext>
                  </a:extLst>
                </a:gridCol>
              </a:tblGrid>
              <a:tr h="0">
                <a:tc>
                  <a:txBody>
                    <a:bodyPr/>
                    <a:lstStyle/>
                    <a:p>
                      <a:pPr algn="l" fontAlgn="t"/>
                      <a:r>
                        <a:rPr lang="en-IN">
                          <a:solidFill>
                            <a:srgbClr val="000000"/>
                          </a:solidFill>
                          <a:effectLst/>
                          <a:latin typeface="times new roman" panose="02020603050405020304" pitchFamily="18" charset="0"/>
                        </a:rPr>
                        <a:t>Class</a:t>
                      </a:r>
                    </a:p>
                  </a:txBody>
                  <a:tcPr marT="91440" marB="91440">
                    <a:lnL w="7620" cap="flat" cmpd="sng" algn="ctr">
                      <a:solidFill>
                        <a:srgbClr val="605406"/>
                      </a:solidFill>
                      <a:prstDash val="solid"/>
                      <a:round/>
                      <a:headEnd type="none" w="med" len="med"/>
                      <a:tailEnd type="none" w="med" len="med"/>
                    </a:lnL>
                    <a:lnR w="7620" cap="flat" cmpd="sng" algn="ctr">
                      <a:solidFill>
                        <a:srgbClr val="605406"/>
                      </a:solidFill>
                      <a:prstDash val="solid"/>
                      <a:round/>
                      <a:headEnd type="none" w="med" len="med"/>
                      <a:tailEnd type="none" w="med" len="med"/>
                    </a:lnR>
                    <a:lnT w="7620" cap="flat" cmpd="sng" algn="ctr">
                      <a:solidFill>
                        <a:srgbClr val="6054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Description</a:t>
                      </a:r>
                    </a:p>
                  </a:txBody>
                  <a:tcPr marT="91440" marB="91440">
                    <a:lnL w="7620" cap="flat" cmpd="sng" algn="ctr">
                      <a:solidFill>
                        <a:srgbClr val="605406"/>
                      </a:solidFill>
                      <a:prstDash val="solid"/>
                      <a:round/>
                      <a:headEnd type="none" w="med" len="med"/>
                      <a:tailEnd type="none" w="med" len="med"/>
                    </a:lnL>
                    <a:lnR w="7620" cap="flat" cmpd="sng" algn="ctr">
                      <a:solidFill>
                        <a:srgbClr val="605406"/>
                      </a:solidFill>
                      <a:prstDash val="solid"/>
                      <a:round/>
                      <a:headEnd type="none" w="med" len="med"/>
                      <a:tailEnd type="none" w="med" len="med"/>
                    </a:lnR>
                    <a:lnT w="7620" cap="flat" cmpd="sng" algn="ctr">
                      <a:solidFill>
                        <a:srgbClr val="605406"/>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0">
                <a:tc>
                  <a:txBody>
                    <a:bodyPr/>
                    <a:lstStyle/>
                    <a:p>
                      <a:pPr algn="l" fontAlgn="t"/>
                      <a:r>
                        <a:rPr lang="en-IN">
                          <a:solidFill>
                            <a:srgbClr val="000000"/>
                          </a:solidFill>
                          <a:effectLst/>
                          <a:latin typeface="verdana" panose="020B0604030504040204" pitchFamily="34" charset="0"/>
                        </a:rPr>
                        <a:t>Base64.Decoder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a:solidFill>
                            <a:srgbClr val="000000"/>
                          </a:solidFill>
                          <a:effectLst/>
                          <a:latin typeface="verdana" panose="020B0604030504040204" pitchFamily="34" charset="0"/>
                        </a:rPr>
                        <a:t>This class implements a decoder for decoding byte data using the Base64 encoding scheme as specified in RFC 4648 and RFC 2045.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t"/>
                      <a:r>
                        <a:rPr lang="en-IN">
                          <a:solidFill>
                            <a:srgbClr val="000000"/>
                          </a:solidFill>
                          <a:effectLst/>
                          <a:latin typeface="verdana" panose="020B0604030504040204" pitchFamily="34" charset="0"/>
                        </a:rPr>
                        <a:t>Base64.Encoder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dirty="0">
                          <a:solidFill>
                            <a:srgbClr val="000000"/>
                          </a:solidFill>
                          <a:effectLst/>
                          <a:latin typeface="verdana" panose="020B0604030504040204" pitchFamily="34" charset="0"/>
                        </a:rPr>
                        <a:t>This class implements an encoder for encoding byte data using the Base64 encoding scheme as specified in RFC 4648 and RFC 2045.</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910154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47675"/>
          </a:xfrm>
        </p:spPr>
        <p:txBody>
          <a:bodyPr/>
          <a:lstStyle/>
          <a:p>
            <a:r>
              <a:rPr lang="en-IN" dirty="0"/>
              <a:t>Base64 Methods</a:t>
            </a:r>
          </a:p>
        </p:txBody>
      </p:sp>
      <p:sp>
        <p:nvSpPr>
          <p:cNvPr id="3" name="Title 2"/>
          <p:cNvSpPr>
            <a:spLocks noGrp="1"/>
          </p:cNvSpPr>
          <p:nvPr>
            <p:ph type="title"/>
          </p:nvPr>
        </p:nvSpPr>
        <p:spPr/>
        <p:txBody>
          <a:bodyPr/>
          <a:lstStyle/>
          <a:p>
            <a:r>
              <a:rPr lang="en-IN" b="0" dirty="0"/>
              <a:t>Java Base64 Encode and Decode</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567590466"/>
              </p:ext>
            </p:extLst>
          </p:nvPr>
        </p:nvGraphicFramePr>
        <p:xfrm>
          <a:off x="248728" y="1905000"/>
          <a:ext cx="8839200" cy="4830041"/>
        </p:xfrm>
        <a:graphic>
          <a:graphicData uri="http://schemas.openxmlformats.org/drawingml/2006/table">
            <a:tbl>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270023">
                <a:tc>
                  <a:txBody>
                    <a:bodyPr/>
                    <a:lstStyle/>
                    <a:p>
                      <a:pPr algn="l" fontAlgn="t"/>
                      <a:r>
                        <a:rPr lang="en-IN" sz="1100">
                          <a:solidFill>
                            <a:srgbClr val="000000"/>
                          </a:solidFill>
                          <a:effectLst/>
                          <a:latin typeface="times new roman" panose="02020603050405020304" pitchFamily="18" charset="0"/>
                        </a:rPr>
                        <a:t>Methods</a:t>
                      </a:r>
                    </a:p>
                  </a:txBody>
                  <a:tcPr marL="54005" marR="54005" marT="54005" marB="54005">
                    <a:lnL w="7620" cap="flat" cmpd="sng" algn="ctr">
                      <a:solidFill>
                        <a:srgbClr val="40FE25"/>
                      </a:solidFill>
                      <a:prstDash val="solid"/>
                      <a:round/>
                      <a:headEnd type="none" w="med" len="med"/>
                      <a:tailEnd type="none" w="med" len="med"/>
                    </a:lnL>
                    <a:lnR w="7620" cap="flat" cmpd="sng" algn="ctr">
                      <a:solidFill>
                        <a:srgbClr val="40FE25"/>
                      </a:solidFill>
                      <a:prstDash val="solid"/>
                      <a:round/>
                      <a:headEnd type="none" w="med" len="med"/>
                      <a:tailEnd type="none" w="med" len="med"/>
                    </a:lnR>
                    <a:lnT w="7620" cap="flat" cmpd="sng" algn="ctr">
                      <a:solidFill>
                        <a:srgbClr val="40FE2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100">
                          <a:solidFill>
                            <a:srgbClr val="000000"/>
                          </a:solidFill>
                          <a:effectLst/>
                          <a:latin typeface="times new roman" panose="02020603050405020304" pitchFamily="18" charset="0"/>
                        </a:rPr>
                        <a:t>Description</a:t>
                      </a:r>
                    </a:p>
                  </a:txBody>
                  <a:tcPr marL="54005" marR="54005" marT="54005" marB="54005">
                    <a:lnL w="7620" cap="flat" cmpd="sng" algn="ctr">
                      <a:solidFill>
                        <a:srgbClr val="40FE25"/>
                      </a:solidFill>
                      <a:prstDash val="solid"/>
                      <a:round/>
                      <a:headEnd type="none" w="med" len="med"/>
                      <a:tailEnd type="none" w="med" len="med"/>
                    </a:lnL>
                    <a:lnR w="7620" cap="flat" cmpd="sng" algn="ctr">
                      <a:solidFill>
                        <a:srgbClr val="40FE25"/>
                      </a:solidFill>
                      <a:prstDash val="solid"/>
                      <a:round/>
                      <a:headEnd type="none" w="med" len="med"/>
                      <a:tailEnd type="none" w="med" len="med"/>
                    </a:lnR>
                    <a:lnT w="7620" cap="flat" cmpd="sng" algn="ctr">
                      <a:solidFill>
                        <a:srgbClr val="40FE2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558048">
                <a:tc>
                  <a:txBody>
                    <a:bodyPr/>
                    <a:lstStyle/>
                    <a:p>
                      <a:pPr algn="l" fontAlgn="t"/>
                      <a:r>
                        <a:rPr lang="en-IN" sz="1100">
                          <a:solidFill>
                            <a:srgbClr val="000000"/>
                          </a:solidFill>
                          <a:effectLst/>
                          <a:latin typeface="verdana" panose="020B0604030504040204" pitchFamily="34" charset="0"/>
                        </a:rPr>
                        <a:t>public static Base64.Decoder getDecoder()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Basic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8048">
                <a:tc>
                  <a:txBody>
                    <a:bodyPr/>
                    <a:lstStyle/>
                    <a:p>
                      <a:pPr algn="l" fontAlgn="t"/>
                      <a:r>
                        <a:rPr lang="en-IN" sz="1100">
                          <a:solidFill>
                            <a:srgbClr val="000000"/>
                          </a:solidFill>
                          <a:effectLst/>
                          <a:latin typeface="verdana" panose="020B0604030504040204" pitchFamily="34" charset="0"/>
                        </a:rPr>
                        <a:t>public static Base64.Encoder getEncoder()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Basic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20062">
                <a:tc>
                  <a:txBody>
                    <a:bodyPr/>
                    <a:lstStyle/>
                    <a:p>
                      <a:pPr algn="l" fontAlgn="t"/>
                      <a:r>
                        <a:rPr lang="en-IN" sz="1100">
                          <a:solidFill>
                            <a:srgbClr val="000000"/>
                          </a:solidFill>
                          <a:effectLst/>
                          <a:latin typeface="verdana" panose="020B0604030504040204" pitchFamily="34" charset="0"/>
                        </a:rPr>
                        <a:t>public static Base64.Decoder getUrlDecoder()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URL and Filename safe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58048">
                <a:tc>
                  <a:txBody>
                    <a:bodyPr/>
                    <a:lstStyle/>
                    <a:p>
                      <a:pPr algn="l" fontAlgn="t"/>
                      <a:r>
                        <a:rPr lang="en-IN" sz="1100">
                          <a:solidFill>
                            <a:srgbClr val="000000"/>
                          </a:solidFill>
                          <a:effectLst/>
                          <a:latin typeface="verdana" panose="020B0604030504040204" pitchFamily="34" charset="0"/>
                        </a:rPr>
                        <a:t>public static Base64.Decoder getMimeDecoder()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MIME type base64 decoding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558048">
                <a:tc>
                  <a:txBody>
                    <a:bodyPr/>
                    <a:lstStyle/>
                    <a:p>
                      <a:pPr algn="l" fontAlgn="t"/>
                      <a:r>
                        <a:rPr lang="en-IN" sz="1100">
                          <a:solidFill>
                            <a:srgbClr val="000000"/>
                          </a:solidFill>
                          <a:effectLst/>
                          <a:latin typeface="verdana" panose="020B0604030504040204" pitchFamily="34" charset="0"/>
                        </a:rPr>
                        <a:t>public static Base64.Encoder getMimeEncoder()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MIME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82075">
                <a:tc>
                  <a:txBody>
                    <a:bodyPr/>
                    <a:lstStyle/>
                    <a:p>
                      <a:pPr algn="l" fontAlgn="t"/>
                      <a:r>
                        <a:rPr lang="en-IN" sz="1100">
                          <a:solidFill>
                            <a:srgbClr val="000000"/>
                          </a:solidFill>
                          <a:effectLst/>
                          <a:latin typeface="verdana" panose="020B0604030504040204" pitchFamily="34" charset="0"/>
                        </a:rPr>
                        <a:t>public static Base64.Encoder getMimeEncoder(int lineLength, byte[] lineSeparator)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MIME type base64 encoding scheme with specified line length and line separators.</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720062">
                <a:tc>
                  <a:txBody>
                    <a:bodyPr/>
                    <a:lstStyle/>
                    <a:p>
                      <a:pPr algn="l" fontAlgn="t"/>
                      <a:r>
                        <a:rPr lang="en-IN" sz="1100">
                          <a:solidFill>
                            <a:srgbClr val="000000"/>
                          </a:solidFill>
                          <a:effectLst/>
                          <a:latin typeface="verdana" panose="020B0604030504040204" pitchFamily="34" charset="0"/>
                        </a:rPr>
                        <a:t>public static Base64.Encoder getUrlEncoder()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panose="020B0604030504040204" pitchFamily="34" charset="0"/>
                        </a:rPr>
                        <a:t>It returns a Base64.Encoder that encodes using the URL and Filename safe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779293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47675"/>
          </a:xfrm>
        </p:spPr>
        <p:txBody>
          <a:bodyPr/>
          <a:lstStyle/>
          <a:p>
            <a:r>
              <a:rPr lang="en-IN" dirty="0"/>
              <a:t>Base64 Methods</a:t>
            </a:r>
          </a:p>
        </p:txBody>
      </p:sp>
      <p:sp>
        <p:nvSpPr>
          <p:cNvPr id="3" name="Title 2"/>
          <p:cNvSpPr>
            <a:spLocks noGrp="1"/>
          </p:cNvSpPr>
          <p:nvPr>
            <p:ph type="title"/>
          </p:nvPr>
        </p:nvSpPr>
        <p:spPr/>
        <p:txBody>
          <a:bodyPr/>
          <a:lstStyle/>
          <a:p>
            <a:r>
              <a:rPr lang="en-IN" b="0" dirty="0"/>
              <a:t>Java Base64 Encode and Decode</a:t>
            </a:r>
            <a:br>
              <a:rPr lang="en-IN"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567590466"/>
              </p:ext>
            </p:extLst>
          </p:nvPr>
        </p:nvGraphicFramePr>
        <p:xfrm>
          <a:off x="248728" y="1905000"/>
          <a:ext cx="8839200" cy="4830041"/>
        </p:xfrm>
        <a:graphic>
          <a:graphicData uri="http://schemas.openxmlformats.org/drawingml/2006/table">
            <a:tbl>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270023">
                <a:tc>
                  <a:txBody>
                    <a:bodyPr/>
                    <a:lstStyle/>
                    <a:p>
                      <a:pPr algn="l" fontAlgn="t"/>
                      <a:r>
                        <a:rPr lang="en-IN" sz="1100">
                          <a:solidFill>
                            <a:srgbClr val="000000"/>
                          </a:solidFill>
                          <a:effectLst/>
                          <a:latin typeface="times new roman" panose="02020603050405020304" pitchFamily="18" charset="0"/>
                        </a:rPr>
                        <a:t>Methods</a:t>
                      </a:r>
                    </a:p>
                  </a:txBody>
                  <a:tcPr marL="54005" marR="54005" marT="54005" marB="54005">
                    <a:lnL w="7620" cap="flat" cmpd="sng" algn="ctr">
                      <a:solidFill>
                        <a:srgbClr val="40FE25"/>
                      </a:solidFill>
                      <a:prstDash val="solid"/>
                      <a:round/>
                      <a:headEnd type="none" w="med" len="med"/>
                      <a:tailEnd type="none" w="med" len="med"/>
                    </a:lnL>
                    <a:lnR w="7620" cap="flat" cmpd="sng" algn="ctr">
                      <a:solidFill>
                        <a:srgbClr val="40FE25"/>
                      </a:solidFill>
                      <a:prstDash val="solid"/>
                      <a:round/>
                      <a:headEnd type="none" w="med" len="med"/>
                      <a:tailEnd type="none" w="med" len="med"/>
                    </a:lnR>
                    <a:lnT w="7620" cap="flat" cmpd="sng" algn="ctr">
                      <a:solidFill>
                        <a:srgbClr val="40FE2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100">
                          <a:solidFill>
                            <a:srgbClr val="000000"/>
                          </a:solidFill>
                          <a:effectLst/>
                          <a:latin typeface="times new roman" panose="02020603050405020304" pitchFamily="18" charset="0"/>
                        </a:rPr>
                        <a:t>Description</a:t>
                      </a:r>
                    </a:p>
                  </a:txBody>
                  <a:tcPr marL="54005" marR="54005" marT="54005" marB="54005">
                    <a:lnL w="7620" cap="flat" cmpd="sng" algn="ctr">
                      <a:solidFill>
                        <a:srgbClr val="40FE25"/>
                      </a:solidFill>
                      <a:prstDash val="solid"/>
                      <a:round/>
                      <a:headEnd type="none" w="med" len="med"/>
                      <a:tailEnd type="none" w="med" len="med"/>
                    </a:lnL>
                    <a:lnR w="7620" cap="flat" cmpd="sng" algn="ctr">
                      <a:solidFill>
                        <a:srgbClr val="40FE25"/>
                      </a:solidFill>
                      <a:prstDash val="solid"/>
                      <a:round/>
                      <a:headEnd type="none" w="med" len="med"/>
                      <a:tailEnd type="none" w="med" len="med"/>
                    </a:lnR>
                    <a:lnT w="7620" cap="flat" cmpd="sng" algn="ctr">
                      <a:solidFill>
                        <a:srgbClr val="40FE2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558048">
                <a:tc>
                  <a:txBody>
                    <a:bodyPr/>
                    <a:lstStyle/>
                    <a:p>
                      <a:pPr algn="l" fontAlgn="t"/>
                      <a:r>
                        <a:rPr lang="en-IN" sz="1100">
                          <a:solidFill>
                            <a:srgbClr val="000000"/>
                          </a:solidFill>
                          <a:effectLst/>
                          <a:latin typeface="verdana" panose="020B0604030504040204" pitchFamily="34" charset="0"/>
                        </a:rPr>
                        <a:t>public static Base64.Decoder getDecoder()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Basic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8048">
                <a:tc>
                  <a:txBody>
                    <a:bodyPr/>
                    <a:lstStyle/>
                    <a:p>
                      <a:pPr algn="l" fontAlgn="t"/>
                      <a:r>
                        <a:rPr lang="en-IN" sz="1100">
                          <a:solidFill>
                            <a:srgbClr val="000000"/>
                          </a:solidFill>
                          <a:effectLst/>
                          <a:latin typeface="verdana" panose="020B0604030504040204" pitchFamily="34" charset="0"/>
                        </a:rPr>
                        <a:t>public static Base64.Encoder getEncoder()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Basic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20062">
                <a:tc>
                  <a:txBody>
                    <a:bodyPr/>
                    <a:lstStyle/>
                    <a:p>
                      <a:pPr algn="l" fontAlgn="t"/>
                      <a:r>
                        <a:rPr lang="en-IN" sz="1100">
                          <a:solidFill>
                            <a:srgbClr val="000000"/>
                          </a:solidFill>
                          <a:effectLst/>
                          <a:latin typeface="verdana" panose="020B0604030504040204" pitchFamily="34" charset="0"/>
                        </a:rPr>
                        <a:t>public static Base64.Decoder getUrlDecoder()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URL and Filename safe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58048">
                <a:tc>
                  <a:txBody>
                    <a:bodyPr/>
                    <a:lstStyle/>
                    <a:p>
                      <a:pPr algn="l" fontAlgn="t"/>
                      <a:r>
                        <a:rPr lang="en-IN" sz="1100">
                          <a:solidFill>
                            <a:srgbClr val="000000"/>
                          </a:solidFill>
                          <a:effectLst/>
                          <a:latin typeface="verdana" panose="020B0604030504040204" pitchFamily="34" charset="0"/>
                        </a:rPr>
                        <a:t>public static Base64.Decoder getMimeDecoder()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Base64.Decoder that decodes using the MIME type base64 decoding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558048">
                <a:tc>
                  <a:txBody>
                    <a:bodyPr/>
                    <a:lstStyle/>
                    <a:p>
                      <a:pPr algn="l" fontAlgn="t"/>
                      <a:r>
                        <a:rPr lang="en-IN" sz="1100">
                          <a:solidFill>
                            <a:srgbClr val="000000"/>
                          </a:solidFill>
                          <a:effectLst/>
                          <a:latin typeface="verdana" panose="020B0604030504040204" pitchFamily="34" charset="0"/>
                        </a:rPr>
                        <a:t>public static Base64.Encoder getMimeEncoder()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MIME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82075">
                <a:tc>
                  <a:txBody>
                    <a:bodyPr/>
                    <a:lstStyle/>
                    <a:p>
                      <a:pPr algn="l" fontAlgn="t"/>
                      <a:r>
                        <a:rPr lang="en-IN" sz="1100">
                          <a:solidFill>
                            <a:srgbClr val="000000"/>
                          </a:solidFill>
                          <a:effectLst/>
                          <a:latin typeface="verdana" panose="020B0604030504040204" pitchFamily="34" charset="0"/>
                        </a:rPr>
                        <a:t>public static Base64.Encoder getMimeEncoder(int lineLength, byte[] lineSeparator)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 Base64.Encoder that encodes using the MIME type base64 encoding scheme with specified line length and line separators.</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720062">
                <a:tc>
                  <a:txBody>
                    <a:bodyPr/>
                    <a:lstStyle/>
                    <a:p>
                      <a:pPr algn="l" fontAlgn="t"/>
                      <a:r>
                        <a:rPr lang="en-IN" sz="1100">
                          <a:solidFill>
                            <a:srgbClr val="000000"/>
                          </a:solidFill>
                          <a:effectLst/>
                          <a:latin typeface="verdana" panose="020B0604030504040204" pitchFamily="34" charset="0"/>
                        </a:rPr>
                        <a:t>public static Base64.Encoder getUrlEncoder()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panose="020B0604030504040204" pitchFamily="34" charset="0"/>
                        </a:rPr>
                        <a:t>It returns a Base64.Encoder that encodes using the URL and Filename safe type base64 encoding scheme.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952579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provides a facility to create default methods inside the interface. </a:t>
            </a:r>
          </a:p>
          <a:p>
            <a:r>
              <a:rPr lang="en-US" dirty="0"/>
              <a:t>Methods which are defined inside the interface and tagged with default are known as default methods. These methods are non-abstract methods.</a:t>
            </a:r>
          </a:p>
          <a:p>
            <a:endParaRPr lang="en-IN" dirty="0"/>
          </a:p>
        </p:txBody>
      </p:sp>
      <p:sp>
        <p:nvSpPr>
          <p:cNvPr id="3" name="Title 2"/>
          <p:cNvSpPr>
            <a:spLocks noGrp="1"/>
          </p:cNvSpPr>
          <p:nvPr>
            <p:ph type="title"/>
          </p:nvPr>
        </p:nvSpPr>
        <p:spPr/>
        <p:txBody>
          <a:bodyPr/>
          <a:lstStyle/>
          <a:p>
            <a:r>
              <a:rPr lang="en-IN" b="0" dirty="0"/>
              <a:t>Java Default Methods</a:t>
            </a:r>
            <a:br>
              <a:rPr lang="en-IN" b="0" dirty="0"/>
            </a:br>
            <a:endParaRPr lang="en-IN" dirty="0"/>
          </a:p>
        </p:txBody>
      </p:sp>
    </p:spTree>
    <p:extLst>
      <p:ext uri="{BB962C8B-B14F-4D97-AF65-F5344CB8AC3E}">
        <p14:creationId xmlns:p14="http://schemas.microsoft.com/office/powerpoint/2010/main" val="3477694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sz="2000" dirty="0"/>
              <a:t>Along with </a:t>
            </a:r>
            <a:r>
              <a:rPr lang="en-US" sz="2000" dirty="0" err="1"/>
              <a:t>forEach</a:t>
            </a:r>
            <a:r>
              <a:rPr lang="en-US" sz="2000" dirty="0"/>
              <a:t>() method, Java provides one more method </a:t>
            </a:r>
            <a:r>
              <a:rPr lang="en-US" sz="2000" dirty="0" err="1"/>
              <a:t>forEachOrdered</a:t>
            </a:r>
            <a:r>
              <a:rPr lang="en-US" sz="2000" dirty="0"/>
              <a:t>(). </a:t>
            </a:r>
          </a:p>
          <a:p>
            <a:pPr marL="0" indent="0">
              <a:buNone/>
            </a:pPr>
            <a:r>
              <a:rPr lang="en-US" sz="2000" dirty="0"/>
              <a:t>It is used to iterate elements in the order specified by the stream.</a:t>
            </a:r>
          </a:p>
          <a:p>
            <a:pPr marL="0" indent="0">
              <a:buNone/>
            </a:pPr>
            <a:r>
              <a:rPr lang="en-US" sz="2000" dirty="0"/>
              <a:t>Signature:</a:t>
            </a:r>
          </a:p>
          <a:p>
            <a:pPr marL="0" indent="0">
              <a:buNone/>
            </a:pPr>
            <a:r>
              <a:rPr lang="en-US" sz="2000" b="1" dirty="0"/>
              <a:t>void</a:t>
            </a:r>
            <a:r>
              <a:rPr lang="en-US" sz="2000" dirty="0"/>
              <a:t> </a:t>
            </a:r>
            <a:r>
              <a:rPr lang="en-US" sz="2000" dirty="0" err="1"/>
              <a:t>forEachOrdered</a:t>
            </a:r>
            <a:r>
              <a:rPr lang="en-US" sz="2000" dirty="0"/>
              <a:t>(Consumer&lt;? </a:t>
            </a:r>
            <a:r>
              <a:rPr lang="en-US" sz="2000" b="1" dirty="0"/>
              <a:t>super</a:t>
            </a:r>
            <a:r>
              <a:rPr lang="en-US" sz="2000" dirty="0"/>
              <a:t> T&gt; action)  </a:t>
            </a:r>
          </a:p>
          <a:p>
            <a:pPr marL="0" indent="0">
              <a:buNone/>
            </a:pPr>
            <a:r>
              <a:rPr lang="en-IN" sz="2000" dirty="0"/>
              <a:t>  </a:t>
            </a:r>
            <a:r>
              <a:rPr lang="en-IN" sz="2000" dirty="0" err="1"/>
              <a:t>gamesList.stream</a:t>
            </a:r>
            <a:r>
              <a:rPr lang="en-IN" sz="2000" dirty="0"/>
              <a:t>().</a:t>
            </a:r>
            <a:r>
              <a:rPr lang="en-IN" sz="2000" dirty="0" err="1"/>
              <a:t>forEachOrdered</a:t>
            </a:r>
            <a:r>
              <a:rPr lang="en-IN" sz="2000" dirty="0"/>
              <a:t>(</a:t>
            </a:r>
            <a:r>
              <a:rPr lang="en-IN" sz="2000" dirty="0" err="1"/>
              <a:t>System.out</a:t>
            </a:r>
            <a:r>
              <a:rPr lang="en-IN" sz="2000" dirty="0"/>
              <a:t>::</a:t>
            </a:r>
            <a:r>
              <a:rPr lang="en-IN" sz="2000" dirty="0" err="1"/>
              <a:t>println</a:t>
            </a:r>
            <a:r>
              <a:rPr lang="en-IN" sz="2000" dirty="0"/>
              <a:t>);  </a:t>
            </a:r>
            <a:endParaRPr lang="en-US" sz="2000" dirty="0"/>
          </a:p>
          <a:p>
            <a:pPr marL="0" indent="0">
              <a:buNone/>
            </a:pPr>
            <a:endParaRPr lang="en-IN" sz="2000" dirty="0"/>
          </a:p>
        </p:txBody>
      </p:sp>
      <p:sp>
        <p:nvSpPr>
          <p:cNvPr id="3" name="Title 2"/>
          <p:cNvSpPr>
            <a:spLocks noGrp="1"/>
          </p:cNvSpPr>
          <p:nvPr>
            <p:ph type="title"/>
          </p:nvPr>
        </p:nvSpPr>
        <p:spPr/>
        <p:txBody>
          <a:bodyPr/>
          <a:lstStyle/>
          <a:p>
            <a:r>
              <a:rPr lang="en-IN" b="0" dirty="0"/>
              <a:t>Java Stream </a:t>
            </a:r>
            <a:r>
              <a:rPr lang="en-IN" b="0" dirty="0" err="1"/>
              <a:t>forEachOrdered</a:t>
            </a:r>
            <a:r>
              <a:rPr lang="en-IN" b="0" dirty="0"/>
              <a:t>() Method</a:t>
            </a:r>
            <a:br>
              <a:rPr lang="en-IN" b="0" dirty="0"/>
            </a:br>
            <a:endParaRPr lang="en-IN" dirty="0"/>
          </a:p>
        </p:txBody>
      </p:sp>
    </p:spTree>
    <p:extLst>
      <p:ext uri="{BB962C8B-B14F-4D97-AF65-F5344CB8AC3E}">
        <p14:creationId xmlns:p14="http://schemas.microsoft.com/office/powerpoint/2010/main" val="16073409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 introduced a new class Optional in jdk8.</a:t>
            </a:r>
          </a:p>
          <a:p>
            <a:r>
              <a:rPr lang="en-US" dirty="0"/>
              <a:t>It is a public final class and used to deal with Null </a:t>
            </a:r>
            <a:r>
              <a:rPr lang="en-US" dirty="0" err="1"/>
              <a:t>PointerException</a:t>
            </a:r>
            <a:r>
              <a:rPr lang="en-US" dirty="0"/>
              <a:t> in Java application.</a:t>
            </a:r>
          </a:p>
          <a:p>
            <a:r>
              <a:rPr lang="en-US" dirty="0"/>
              <a:t>You must import </a:t>
            </a:r>
            <a:r>
              <a:rPr lang="en-US" dirty="0" err="1"/>
              <a:t>java.util</a:t>
            </a:r>
            <a:r>
              <a:rPr lang="en-US" dirty="0"/>
              <a:t> package to use this class. </a:t>
            </a:r>
          </a:p>
          <a:p>
            <a:r>
              <a:rPr lang="en-US" dirty="0"/>
              <a:t>It provides methods which are used to check the  presence of value for particular variable.</a:t>
            </a:r>
            <a:endParaRPr lang="en-IN" dirty="0"/>
          </a:p>
        </p:txBody>
      </p:sp>
      <p:sp>
        <p:nvSpPr>
          <p:cNvPr id="3" name="Title 2"/>
          <p:cNvSpPr>
            <a:spLocks noGrp="1"/>
          </p:cNvSpPr>
          <p:nvPr>
            <p:ph type="title"/>
          </p:nvPr>
        </p:nvSpPr>
        <p:spPr/>
        <p:txBody>
          <a:bodyPr/>
          <a:lstStyle/>
          <a:p>
            <a:r>
              <a:rPr lang="en-IN" b="0" dirty="0"/>
              <a:t>Java Optional Class</a:t>
            </a:r>
            <a:br>
              <a:rPr lang="en-IN" b="0" dirty="0"/>
            </a:br>
            <a:endParaRPr lang="en-IN" dirty="0"/>
          </a:p>
        </p:txBody>
      </p:sp>
    </p:spTree>
    <p:extLst>
      <p:ext uri="{BB962C8B-B14F-4D97-AF65-F5344CB8AC3E}">
        <p14:creationId xmlns:p14="http://schemas.microsoft.com/office/powerpoint/2010/main" val="24236681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Optional Class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129951902"/>
              </p:ext>
            </p:extLst>
          </p:nvPr>
        </p:nvGraphicFramePr>
        <p:xfrm>
          <a:off x="381000" y="1524000"/>
          <a:ext cx="8530566" cy="4830041"/>
        </p:xfrm>
        <a:graphic>
          <a:graphicData uri="http://schemas.openxmlformats.org/drawingml/2006/table">
            <a:tbl>
              <a:tblPr/>
              <a:tblGrid>
                <a:gridCol w="4265283">
                  <a:extLst>
                    <a:ext uri="{9D8B030D-6E8A-4147-A177-3AD203B41FA5}">
                      <a16:colId xmlns:a16="http://schemas.microsoft.com/office/drawing/2014/main" val="20000"/>
                    </a:ext>
                  </a:extLst>
                </a:gridCol>
                <a:gridCol w="4265283">
                  <a:extLst>
                    <a:ext uri="{9D8B030D-6E8A-4147-A177-3AD203B41FA5}">
                      <a16:colId xmlns:a16="http://schemas.microsoft.com/office/drawing/2014/main" val="20001"/>
                    </a:ext>
                  </a:extLst>
                </a:gridCol>
              </a:tblGrid>
              <a:tr h="270023">
                <a:tc>
                  <a:txBody>
                    <a:bodyPr/>
                    <a:lstStyle/>
                    <a:p>
                      <a:pPr algn="l" fontAlgn="t"/>
                      <a:r>
                        <a:rPr lang="en-IN" sz="1100">
                          <a:solidFill>
                            <a:srgbClr val="000000"/>
                          </a:solidFill>
                          <a:effectLst/>
                          <a:latin typeface="times new roman" panose="02020603050405020304" pitchFamily="18" charset="0"/>
                        </a:rPr>
                        <a:t>Methods</a:t>
                      </a:r>
                    </a:p>
                  </a:txBody>
                  <a:tcPr marL="54005" marR="54005" marT="54005" marB="54005">
                    <a:lnL w="7620" cap="flat" cmpd="sng" algn="ctr">
                      <a:solidFill>
                        <a:srgbClr val="803740"/>
                      </a:solidFill>
                      <a:prstDash val="solid"/>
                      <a:round/>
                      <a:headEnd type="none" w="med" len="med"/>
                      <a:tailEnd type="none" w="med" len="med"/>
                    </a:lnL>
                    <a:lnR w="7620" cap="flat" cmpd="sng" algn="ctr">
                      <a:solidFill>
                        <a:srgbClr val="803740"/>
                      </a:solidFill>
                      <a:prstDash val="solid"/>
                      <a:round/>
                      <a:headEnd type="none" w="med" len="med"/>
                      <a:tailEnd type="none" w="med" len="med"/>
                    </a:lnR>
                    <a:lnT w="7620" cap="flat" cmpd="sng" algn="ctr">
                      <a:solidFill>
                        <a:srgbClr val="80374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100">
                          <a:solidFill>
                            <a:srgbClr val="000000"/>
                          </a:solidFill>
                          <a:effectLst/>
                          <a:latin typeface="times new roman" panose="02020603050405020304" pitchFamily="18" charset="0"/>
                        </a:rPr>
                        <a:t>Description</a:t>
                      </a:r>
                    </a:p>
                  </a:txBody>
                  <a:tcPr marL="54005" marR="54005" marT="54005" marB="54005">
                    <a:lnL w="7620" cap="flat" cmpd="sng" algn="ctr">
                      <a:solidFill>
                        <a:srgbClr val="803740"/>
                      </a:solidFill>
                      <a:prstDash val="solid"/>
                      <a:round/>
                      <a:headEnd type="none" w="med" len="med"/>
                      <a:tailEnd type="none" w="med" len="med"/>
                    </a:lnL>
                    <a:lnR w="7620" cap="flat" cmpd="sng" algn="ctr">
                      <a:solidFill>
                        <a:srgbClr val="803740"/>
                      </a:solidFill>
                      <a:prstDash val="solid"/>
                      <a:round/>
                      <a:headEnd type="none" w="med" len="med"/>
                      <a:tailEnd type="none" w="med" len="med"/>
                    </a:lnR>
                    <a:lnT w="7620" cap="flat" cmpd="sng" algn="ctr">
                      <a:solidFill>
                        <a:srgbClr val="80374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0000"/>
                  </a:ext>
                </a:extLst>
              </a:tr>
              <a:tr h="558048">
                <a:tc>
                  <a:txBody>
                    <a:bodyPr/>
                    <a:lstStyle/>
                    <a:p>
                      <a:pPr algn="l" fontAlgn="t"/>
                      <a:r>
                        <a:rPr lang="en-IN" sz="1100">
                          <a:solidFill>
                            <a:srgbClr val="000000"/>
                          </a:solidFill>
                          <a:effectLst/>
                          <a:latin typeface="verdana" panose="020B0604030504040204" pitchFamily="34" charset="0"/>
                        </a:rPr>
                        <a:t>public static &lt;T&gt; Optional&lt;T&gt; empty()</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an empty Optional object. No value is present for this Optional.</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8048">
                <a:tc>
                  <a:txBody>
                    <a:bodyPr/>
                    <a:lstStyle/>
                    <a:p>
                      <a:pPr algn="l" fontAlgn="t"/>
                      <a:r>
                        <a:rPr lang="en-US" sz="1100">
                          <a:solidFill>
                            <a:srgbClr val="000000"/>
                          </a:solidFill>
                          <a:effectLst/>
                          <a:latin typeface="verdana" panose="020B0604030504040204" pitchFamily="34" charset="0"/>
                        </a:rPr>
                        <a:t>public static &lt;T&gt; Optional&lt;T&gt; of(T value)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It returns an Optional with the specified present non-null value.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720062">
                <a:tc>
                  <a:txBody>
                    <a:bodyPr/>
                    <a:lstStyle/>
                    <a:p>
                      <a:pPr algn="l" fontAlgn="t"/>
                      <a:r>
                        <a:rPr lang="en-IN" sz="1100">
                          <a:solidFill>
                            <a:srgbClr val="000000"/>
                          </a:solidFill>
                          <a:effectLst/>
                          <a:latin typeface="verdana" panose="020B0604030504040204" pitchFamily="34" charset="0"/>
                        </a:rPr>
                        <a:t>public static &lt;T&gt; Optional&lt;T&gt; ofNullable(T value)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an Optional describing the specified value, if non-null, otherwise returns an empty Optional.</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20062">
                <a:tc>
                  <a:txBody>
                    <a:bodyPr/>
                    <a:lstStyle/>
                    <a:p>
                      <a:pPr algn="l" fontAlgn="t"/>
                      <a:r>
                        <a:rPr lang="en-IN" sz="1100">
                          <a:solidFill>
                            <a:srgbClr val="000000"/>
                          </a:solidFill>
                          <a:effectLst/>
                          <a:latin typeface="verdana" panose="020B0604030504040204" pitchFamily="34" charset="0"/>
                        </a:rPr>
                        <a:t>public T get()</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If a value is present in this Optional, returns the value, otherwise throws NoSuchElementException.</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396034">
                <a:tc>
                  <a:txBody>
                    <a:bodyPr/>
                    <a:lstStyle/>
                    <a:p>
                      <a:pPr algn="l" fontAlgn="t"/>
                      <a:r>
                        <a:rPr lang="en-IN" sz="1100">
                          <a:solidFill>
                            <a:srgbClr val="000000"/>
                          </a:solidFill>
                          <a:effectLst/>
                          <a:latin typeface="verdana" panose="020B0604030504040204" pitchFamily="34" charset="0"/>
                        </a:rPr>
                        <a:t>public boolean isPresent()</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panose="020B0604030504040204" pitchFamily="34" charset="0"/>
                        </a:rPr>
                        <a:t>It returns true if there is a value present, otherwise false.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20062">
                <a:tc>
                  <a:txBody>
                    <a:bodyPr/>
                    <a:lstStyle/>
                    <a:p>
                      <a:pPr algn="l" fontAlgn="t"/>
                      <a:r>
                        <a:rPr lang="en-IN" sz="1100">
                          <a:solidFill>
                            <a:srgbClr val="000000"/>
                          </a:solidFill>
                          <a:effectLst/>
                          <a:latin typeface="verdana" panose="020B0604030504040204" pitchFamily="34" charset="0"/>
                        </a:rPr>
                        <a:t>public void ifPresent(Consumer&lt;? super T&gt; consumer)</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panose="020B0604030504040204" pitchFamily="34" charset="0"/>
                        </a:rPr>
                        <a:t>If a value is present, invoke the specified consumer with the value, otherwise do nothing.</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6"/>
                  </a:ext>
                </a:extLst>
              </a:tr>
              <a:tr h="882075">
                <a:tc>
                  <a:txBody>
                    <a:bodyPr/>
                    <a:lstStyle/>
                    <a:p>
                      <a:pPr algn="l" fontAlgn="t"/>
                      <a:r>
                        <a:rPr lang="en-IN" sz="1100">
                          <a:solidFill>
                            <a:srgbClr val="000000"/>
                          </a:solidFill>
                          <a:effectLst/>
                          <a:latin typeface="verdana" panose="020B0604030504040204" pitchFamily="34" charset="0"/>
                        </a:rPr>
                        <a:t>public Optional&lt;T&gt; filter(Predicate&lt;? super T&gt; predicate)</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panose="020B0604030504040204" pitchFamily="34" charset="0"/>
                        </a:rPr>
                        <a:t>If a value is present, and the value matches the given predicate, return an Optional describing the value, otherwise return an empty Optional.</a:t>
                      </a:r>
                    </a:p>
                  </a:txBody>
                  <a:tcPr marL="36003" marR="36003" marT="36003" marB="36003">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61529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Optional Class</a:t>
            </a:r>
            <a:br>
              <a:rPr lang="en-IN" b="0"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466487859"/>
              </p:ext>
            </p:extLst>
          </p:nvPr>
        </p:nvGraphicFramePr>
        <p:xfrm>
          <a:off x="326363" y="1371600"/>
          <a:ext cx="8686802" cy="4824413"/>
        </p:xfrm>
        <a:graphic>
          <a:graphicData uri="http://schemas.openxmlformats.org/drawingml/2006/table">
            <a:tbl>
              <a:tblPr/>
              <a:tblGrid>
                <a:gridCol w="4343401">
                  <a:extLst>
                    <a:ext uri="{9D8B030D-6E8A-4147-A177-3AD203B41FA5}">
                      <a16:colId xmlns:a16="http://schemas.microsoft.com/office/drawing/2014/main" val="20000"/>
                    </a:ext>
                  </a:extLst>
                </a:gridCol>
                <a:gridCol w="4343401">
                  <a:extLst>
                    <a:ext uri="{9D8B030D-6E8A-4147-A177-3AD203B41FA5}">
                      <a16:colId xmlns:a16="http://schemas.microsoft.com/office/drawing/2014/main" val="20001"/>
                    </a:ext>
                  </a:extLst>
                </a:gridCol>
              </a:tblGrid>
              <a:tr h="951755">
                <a:tc>
                  <a:txBody>
                    <a:bodyPr/>
                    <a:lstStyle/>
                    <a:p>
                      <a:pPr algn="l" fontAlgn="t"/>
                      <a:r>
                        <a:rPr lang="fr-FR" sz="1000">
                          <a:solidFill>
                            <a:srgbClr val="000000"/>
                          </a:solidFill>
                          <a:effectLst/>
                          <a:latin typeface="verdana" panose="020B0604030504040204" pitchFamily="34" charset="0"/>
                        </a:rPr>
                        <a:t>public &lt;U&gt; Optional&lt;U&gt; map(Function&lt;? super T,? extends U&gt; mapper)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If a value is present, apply the provided mapping function to it, and if the result is non-null, return an Optional describing the result. Otherwise return an empty Optional.</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804069">
                <a:tc>
                  <a:txBody>
                    <a:bodyPr/>
                    <a:lstStyle/>
                    <a:p>
                      <a:pPr algn="l" fontAlgn="t"/>
                      <a:r>
                        <a:rPr lang="en-IN" sz="1000">
                          <a:solidFill>
                            <a:srgbClr val="000000"/>
                          </a:solidFill>
                          <a:effectLst/>
                          <a:latin typeface="verdana" panose="020B0604030504040204" pitchFamily="34" charset="0"/>
                        </a:rPr>
                        <a:t>public &lt;U&gt; Optional&lt;U&gt; flatMap(Function&lt;? super T,Optional&lt;U&gt; mapper)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latin typeface="verdana" panose="020B0604030504040204" pitchFamily="34" charset="0"/>
                        </a:rPr>
                        <a:t>If a value is present, apply the provided Optional-bearing mapping function to it, return that result, otherwise return an empty Optional.</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1010">
                <a:tc>
                  <a:txBody>
                    <a:bodyPr/>
                    <a:lstStyle/>
                    <a:p>
                      <a:pPr algn="l" fontAlgn="t"/>
                      <a:r>
                        <a:rPr lang="en-IN" sz="1000">
                          <a:solidFill>
                            <a:srgbClr val="000000"/>
                          </a:solidFill>
                          <a:effectLst/>
                          <a:latin typeface="verdana" panose="020B0604030504040204" pitchFamily="34" charset="0"/>
                        </a:rPr>
                        <a:t>public T orElse(T other)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It returns the value if present, otherwise returns other.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2"/>
                  </a:ext>
                </a:extLst>
              </a:tr>
              <a:tr h="656383">
                <a:tc>
                  <a:txBody>
                    <a:bodyPr/>
                    <a:lstStyle/>
                    <a:p>
                      <a:pPr algn="l" fontAlgn="t"/>
                      <a:r>
                        <a:rPr lang="en-IN" sz="1000">
                          <a:solidFill>
                            <a:srgbClr val="000000"/>
                          </a:solidFill>
                          <a:effectLst/>
                          <a:latin typeface="verdana" panose="020B0604030504040204" pitchFamily="34" charset="0"/>
                        </a:rPr>
                        <a:t>public T orElseGet(Supplier&lt;? extends T&gt; other)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000">
                          <a:solidFill>
                            <a:srgbClr val="000000"/>
                          </a:solidFill>
                          <a:effectLst/>
                          <a:latin typeface="verdana" panose="020B0604030504040204" pitchFamily="34" charset="0"/>
                        </a:rPr>
                        <a:t>It returns the value if present, otherwise invoke other and return the result of that invocation.</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56383">
                <a:tc>
                  <a:txBody>
                    <a:bodyPr/>
                    <a:lstStyle/>
                    <a:p>
                      <a:pPr algn="l" fontAlgn="t"/>
                      <a:r>
                        <a:rPr lang="en-US" sz="1000">
                          <a:solidFill>
                            <a:srgbClr val="000000"/>
                          </a:solidFill>
                          <a:effectLst/>
                          <a:latin typeface="verdana" panose="020B0604030504040204" pitchFamily="34" charset="0"/>
                        </a:rPr>
                        <a:t>public &lt;X extends Throwable&gt; T orElseThrow(Supplier&lt;? extends X&gt; exceptionSupplier) throws X extends Throwable</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000">
                          <a:solidFill>
                            <a:srgbClr val="000000"/>
                          </a:solidFill>
                          <a:effectLst/>
                          <a:latin typeface="verdana" panose="020B0604030504040204" pitchFamily="34" charset="0"/>
                        </a:rPr>
                        <a:t>It returns the contained value, if present, otherwise throw an exception to be created by the provided supplier.</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4"/>
                  </a:ext>
                </a:extLst>
              </a:tr>
              <a:tr h="1394813">
                <a:tc>
                  <a:txBody>
                    <a:bodyPr/>
                    <a:lstStyle/>
                    <a:p>
                      <a:pPr algn="l" fontAlgn="t"/>
                      <a:r>
                        <a:rPr lang="en-IN" sz="1000">
                          <a:solidFill>
                            <a:srgbClr val="000000"/>
                          </a:solidFill>
                          <a:effectLst/>
                          <a:latin typeface="verdana" panose="020B0604030504040204" pitchFamily="34" charset="0"/>
                        </a:rPr>
                        <a:t>public boolean equals(Object obj)</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000" dirty="0">
                          <a:solidFill>
                            <a:srgbClr val="000000"/>
                          </a:solidFill>
                          <a:effectLst/>
                          <a:latin typeface="verdana" panose="020B0604030504040204" pitchFamily="34" charset="0"/>
                        </a:rPr>
                        <a:t>Indicates whether some other object is "equal to" this Optional or not. The other object is considered equal </a:t>
                      </a:r>
                      <a:r>
                        <a:rPr lang="en-US" sz="1000" dirty="0" err="1">
                          <a:solidFill>
                            <a:srgbClr val="000000"/>
                          </a:solidFill>
                          <a:effectLst/>
                          <a:latin typeface="verdana" panose="020B0604030504040204" pitchFamily="34" charset="0"/>
                        </a:rPr>
                        <a:t>if:It</a:t>
                      </a:r>
                      <a:r>
                        <a:rPr lang="en-US" sz="1000" dirty="0">
                          <a:solidFill>
                            <a:srgbClr val="000000"/>
                          </a:solidFill>
                          <a:effectLst/>
                          <a:latin typeface="verdana" panose="020B0604030504040204" pitchFamily="34" charset="0"/>
                        </a:rPr>
                        <a:t> is also an Optional and;</a:t>
                      </a:r>
                    </a:p>
                    <a:p>
                      <a:pPr algn="l" fontAlgn="t">
                        <a:buFont typeface="Arial" panose="020B0604020202020204" pitchFamily="34" charset="0"/>
                        <a:buChar char="•"/>
                      </a:pPr>
                      <a:r>
                        <a:rPr lang="en-US" sz="1000" dirty="0">
                          <a:solidFill>
                            <a:srgbClr val="000000"/>
                          </a:solidFill>
                          <a:effectLst/>
                          <a:latin typeface="verdana" panose="020B0604030504040204" pitchFamily="34" charset="0"/>
                        </a:rPr>
                        <a:t>Both instances have no value present or;</a:t>
                      </a:r>
                    </a:p>
                    <a:p>
                      <a:pPr algn="l" fontAlgn="t">
                        <a:buFont typeface="Arial" panose="020B0604020202020204" pitchFamily="34" charset="0"/>
                        <a:buChar char="•"/>
                      </a:pPr>
                      <a:r>
                        <a:rPr lang="en-US" sz="1000" dirty="0">
                          <a:solidFill>
                            <a:srgbClr val="000000"/>
                          </a:solidFill>
                          <a:effectLst/>
                          <a:latin typeface="verdana" panose="020B0604030504040204" pitchFamily="34" charset="0"/>
                        </a:rPr>
                        <a:t>the present values are "equal to" each other via equals().</a:t>
                      </a:r>
                    </a:p>
                  </a:txBody>
                  <a:tcPr marL="32819" marR="32819" marT="32819" marB="32819">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988416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Java Optional Class</a:t>
            </a:r>
            <a:br>
              <a:rPr lang="en-IN" b="0" dirty="0"/>
            </a:br>
            <a:endParaRPr lang="en-IN" dirty="0"/>
          </a:p>
        </p:txBody>
      </p:sp>
      <p:graphicFrame>
        <p:nvGraphicFramePr>
          <p:cNvPr id="4" name="Table 3"/>
          <p:cNvGraphicFramePr>
            <a:graphicFrameLocks noGrp="1"/>
          </p:cNvGraphicFramePr>
          <p:nvPr/>
        </p:nvGraphicFramePr>
        <p:xfrm>
          <a:off x="834358" y="2162651"/>
          <a:ext cx="7473696" cy="3261360"/>
        </p:xfrm>
        <a:graphic>
          <a:graphicData uri="http://schemas.openxmlformats.org/drawingml/2006/table">
            <a:tbl>
              <a:tblPr/>
              <a:tblGrid>
                <a:gridCol w="3736848">
                  <a:extLst>
                    <a:ext uri="{9D8B030D-6E8A-4147-A177-3AD203B41FA5}">
                      <a16:colId xmlns:a16="http://schemas.microsoft.com/office/drawing/2014/main" val="20000"/>
                    </a:ext>
                  </a:extLst>
                </a:gridCol>
                <a:gridCol w="3736848">
                  <a:extLst>
                    <a:ext uri="{9D8B030D-6E8A-4147-A177-3AD203B41FA5}">
                      <a16:colId xmlns:a16="http://schemas.microsoft.com/office/drawing/2014/main" val="20001"/>
                    </a:ext>
                  </a:extLst>
                </a:gridCol>
              </a:tblGrid>
              <a:tr h="0">
                <a:tc>
                  <a:txBody>
                    <a:bodyPr/>
                    <a:lstStyle/>
                    <a:p>
                      <a:pPr algn="l" fontAlgn="t"/>
                      <a:r>
                        <a:rPr lang="en-IN">
                          <a:solidFill>
                            <a:srgbClr val="000000"/>
                          </a:solidFill>
                          <a:effectLst/>
                          <a:latin typeface="verdana" panose="020B0604030504040204" pitchFamily="34" charset="0"/>
                        </a:rPr>
                        <a:t>public int hashCode()</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l" fontAlgn="t"/>
                      <a:r>
                        <a:rPr lang="en-US">
                          <a:solidFill>
                            <a:srgbClr val="000000"/>
                          </a:solidFill>
                          <a:effectLst/>
                          <a:latin typeface="verdana" panose="020B0604030504040204" pitchFamily="34" charset="0"/>
                        </a:rPr>
                        <a:t>It returns the hash code value of the present value, if any, or returns 0 (zero) if no value is present.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000"/>
                  </a:ext>
                </a:extLst>
              </a:tr>
              <a:tr h="0">
                <a:tc>
                  <a:txBody>
                    <a:bodyPr/>
                    <a:lstStyle/>
                    <a:p>
                      <a:pPr algn="l" fontAlgn="t"/>
                      <a:r>
                        <a:rPr lang="en-IN">
                          <a:solidFill>
                            <a:srgbClr val="000000"/>
                          </a:solidFill>
                          <a:effectLst/>
                          <a:latin typeface="verdana" panose="020B0604030504040204" pitchFamily="34" charset="0"/>
                        </a:rPr>
                        <a:t>public String toString()</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l" fontAlgn="t"/>
                      <a:r>
                        <a:rPr lang="en-US" dirty="0">
                          <a:solidFill>
                            <a:srgbClr val="000000"/>
                          </a:solidFill>
                          <a:effectLst/>
                          <a:latin typeface="verdana" panose="020B0604030504040204" pitchFamily="34" charset="0"/>
                        </a:rPr>
                        <a:t>It returns a non-empty string representation of this Optional suitable for debugging. The exact presentation format is unspecified and may vary between implementations and versions.</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18951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purl.org/dc/elements/1.1/"/>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4414</TotalTime>
  <Words>9560</Words>
  <Application>Microsoft Office PowerPoint</Application>
  <PresentationFormat>On-screen Show (4:3)</PresentationFormat>
  <Paragraphs>751</Paragraphs>
  <Slides>124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124</vt:i4>
      </vt:variant>
    </vt:vector>
  </HeadingPairs>
  <TitlesOfParts>
    <vt:vector size="130" baseType="lpstr">
      <vt:lpstr>Arial</vt:lpstr>
      <vt:lpstr>Calibri</vt:lpstr>
      <vt:lpstr>DejaVu Serif</vt:lpstr>
      <vt:lpstr>times new roman</vt:lpstr>
      <vt:lpstr>verdana</vt:lpstr>
      <vt:lpstr>Pencils_02_2012</vt:lpstr>
      <vt:lpstr>PowerPoint Presentation</vt:lpstr>
      <vt:lpstr>Java 8</vt:lpstr>
      <vt:lpstr>PowerPoint Presentation</vt:lpstr>
      <vt:lpstr>Java 8 Goals</vt:lpstr>
      <vt:lpstr>Java 8 Goals</vt:lpstr>
      <vt:lpstr>Java 8 Goals</vt:lpstr>
      <vt:lpstr>Java Lambda Expressions </vt:lpstr>
      <vt:lpstr>Syntax of a Lambda Expression </vt:lpstr>
      <vt:lpstr>Syntax of a Lambda Expression </vt:lpstr>
      <vt:lpstr>Lambda Syntax</vt:lpstr>
      <vt:lpstr>Where To Use Lambda Expressions?</vt:lpstr>
      <vt:lpstr>Lambda Expressions</vt:lpstr>
      <vt:lpstr>Lambda Expressions</vt:lpstr>
      <vt:lpstr>Java Lambda Expression Syntax </vt:lpstr>
      <vt:lpstr>Java Lambda Expression Syntax </vt:lpstr>
      <vt:lpstr>Java Lambda Expression Syntax </vt:lpstr>
      <vt:lpstr>   Functional Interfaces and Lambda Expressions </vt:lpstr>
      <vt:lpstr>Functional Interface </vt:lpstr>
      <vt:lpstr>Java Lambda Expression Syntax</vt:lpstr>
      <vt:lpstr>Java Lambda Expression Example: No Parameter</vt:lpstr>
      <vt:lpstr>  Java Lambda Expression Example: Single Parameter  </vt:lpstr>
      <vt:lpstr>Java Lambda Expression</vt:lpstr>
      <vt:lpstr>How To Use Lambda Expressions?</vt:lpstr>
      <vt:lpstr>How To Use Lambda Expressions?</vt:lpstr>
      <vt:lpstr>Valid Lambda Expressions With Description</vt:lpstr>
      <vt:lpstr>Detailed Examples with Common Use Cases</vt:lpstr>
      <vt:lpstr>Detailed Examples with Common Use Cases</vt:lpstr>
      <vt:lpstr>Detailed Examples with Common Use Cases</vt:lpstr>
      <vt:lpstr>Java 8 Functional Interfaces  java.util.function package</vt:lpstr>
      <vt:lpstr>Java 8 Functional Interfaces  java.util.function package</vt:lpstr>
      <vt:lpstr>Built-in Functions </vt:lpstr>
      <vt:lpstr>Built-in Functions </vt:lpstr>
      <vt:lpstr>Built-in Functions </vt:lpstr>
      <vt:lpstr>Lambda Expressions in the Java Collections Framework</vt:lpstr>
      <vt:lpstr>Lambda Expressions in the Java Collections Framework</vt:lpstr>
      <vt:lpstr>Variable Capture in Lambdas</vt:lpstr>
      <vt:lpstr>Java Method References </vt:lpstr>
      <vt:lpstr>Types of Method References</vt:lpstr>
      <vt:lpstr>Types of Method References</vt:lpstr>
      <vt:lpstr>Types of Method References</vt:lpstr>
      <vt:lpstr>Method References</vt:lpstr>
      <vt:lpstr>Example of Combining Multiple Operations</vt:lpstr>
      <vt:lpstr>Benefits of Lambda Expressions</vt:lpstr>
      <vt:lpstr>Atomic Integer</vt:lpstr>
      <vt:lpstr>Java 8 Stream </vt:lpstr>
      <vt:lpstr>Java 8 Stream </vt:lpstr>
      <vt:lpstr>Stream Operations</vt:lpstr>
      <vt:lpstr>Creating Stream</vt:lpstr>
      <vt:lpstr>Java 8 Stream </vt:lpstr>
      <vt:lpstr>Java 8 Stream </vt:lpstr>
      <vt:lpstr>Java 8 Stream </vt:lpstr>
      <vt:lpstr>Java 8 Stream </vt:lpstr>
      <vt:lpstr>Java 8 Stream Animation </vt:lpstr>
      <vt:lpstr>Java Stream</vt:lpstr>
      <vt:lpstr>Java Stream</vt:lpstr>
      <vt:lpstr>Java Stream</vt:lpstr>
      <vt:lpstr>Java Stream</vt:lpstr>
      <vt:lpstr>Java Stream</vt:lpstr>
      <vt:lpstr>Java Stream</vt:lpstr>
      <vt:lpstr>Java Stream</vt:lpstr>
      <vt:lpstr>Java 8 Stream</vt:lpstr>
      <vt:lpstr>Java 8 Stream</vt:lpstr>
      <vt:lpstr>Java 8 Stream</vt:lpstr>
      <vt:lpstr>Java 8 Stream</vt:lpstr>
      <vt:lpstr>Java 8 Stream</vt:lpstr>
      <vt:lpstr>Terminal Operations</vt:lpstr>
      <vt:lpstr>Terminal Operations</vt:lpstr>
      <vt:lpstr>Terminal Operations</vt:lpstr>
      <vt:lpstr>Terminal Operations</vt:lpstr>
      <vt:lpstr>Java 8 Stream</vt:lpstr>
      <vt:lpstr>Java 8 Stream</vt:lpstr>
      <vt:lpstr>Streams</vt:lpstr>
      <vt:lpstr>Parallel Streams</vt:lpstr>
      <vt:lpstr>Parallel Streams</vt:lpstr>
      <vt:lpstr>Fork Join Pool</vt:lpstr>
      <vt:lpstr>Fork Join Pool</vt:lpstr>
      <vt:lpstr>Fork Join Pool</vt:lpstr>
      <vt:lpstr>Fork Join Pool</vt:lpstr>
      <vt:lpstr>Fork Join Pool</vt:lpstr>
      <vt:lpstr>Parallel Streams</vt:lpstr>
      <vt:lpstr>Parallel Streams</vt:lpstr>
      <vt:lpstr>What streams are good for</vt:lpstr>
      <vt:lpstr>  When to use Parallel Streams? </vt:lpstr>
      <vt:lpstr>What streams are not good for </vt:lpstr>
      <vt:lpstr>Case Study</vt:lpstr>
      <vt:lpstr>What streams are not good for </vt:lpstr>
      <vt:lpstr>What streams are not good for </vt:lpstr>
      <vt:lpstr>Java Base64 Encode and Decode </vt:lpstr>
      <vt:lpstr>Java Base64 Encode and Decode </vt:lpstr>
      <vt:lpstr>Java Base64 Encode and Decode </vt:lpstr>
      <vt:lpstr>Java Base64 Encode and Decode </vt:lpstr>
      <vt:lpstr>Java Base64 Encode and Decode </vt:lpstr>
      <vt:lpstr>Java Base64 Encode and Decode </vt:lpstr>
      <vt:lpstr>Java Default Methods </vt:lpstr>
      <vt:lpstr>Java Stream forEachOrdered() Method </vt:lpstr>
      <vt:lpstr>Java Optional Class </vt:lpstr>
      <vt:lpstr>Java Optional Class </vt:lpstr>
      <vt:lpstr>Java Optional Class </vt:lpstr>
      <vt:lpstr>Java Optional Class </vt:lpstr>
      <vt:lpstr>Java Nashorn </vt:lpstr>
      <vt:lpstr>Java Nashorn </vt:lpstr>
      <vt:lpstr>Java Parallel Array Sorting </vt:lpstr>
      <vt:lpstr>Java Parallel Array Sorting </vt:lpstr>
      <vt:lpstr>Java Parallel Array Sorting </vt:lpstr>
      <vt:lpstr>Java Parallel Array Sorting </vt:lpstr>
      <vt:lpstr>Java Parallel Array Sorting </vt:lpstr>
      <vt:lpstr>Method Parameter Reflection </vt:lpstr>
      <vt:lpstr>Method Parameter Reflection </vt:lpstr>
      <vt:lpstr>Method Parameter Reflection </vt:lpstr>
      <vt:lpstr>Method Parameter Reflection </vt:lpstr>
      <vt:lpstr>Method Parameter Reflection </vt:lpstr>
      <vt:lpstr>Method Parameter Reflection </vt:lpstr>
      <vt:lpstr>Method Parameter Reflection </vt:lpstr>
      <vt:lpstr>Method Parameter Reflection </vt:lpstr>
      <vt:lpstr>Method Parameter Reflection</vt:lpstr>
      <vt:lpstr>Method Parameter Reflection</vt:lpstr>
      <vt:lpstr>Java Type and Repeating Annotations </vt:lpstr>
      <vt:lpstr>New Date-Time API in Java 8 </vt:lpstr>
      <vt:lpstr>New Date-Time API in Java 8 </vt:lpstr>
      <vt:lpstr>Java 8 JDBC Improvements </vt:lpstr>
      <vt:lpstr>Java 8 JDBC Improvements </vt:lpstr>
      <vt:lpstr>Java 8 JDBC Improvements </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665</cp:revision>
  <dcterms:created xsi:type="dcterms:W3CDTF">2012-03-13T15:47:14Z</dcterms:created>
  <dcterms:modified xsi:type="dcterms:W3CDTF">2024-11-10T13:31:01Z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